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Proxima Nova"/>
      <p:regular r:id="rId34"/>
      <p:bold r:id="rId35"/>
      <p:italic r:id="rId36"/>
      <p:boldItalic r:id="rId37"/>
    </p:embeddedFon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44A05E6-A876-4C71-AA84-396DABD08C0F}">
  <a:tblStyle styleId="{644A05E6-A876-4C71-AA84-396DABD08C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671A2FC-E953-441C-B40C-A942230739C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1"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bold.fntdata"/><Relationship Id="rId12" Type="http://schemas.openxmlformats.org/officeDocument/2006/relationships/slide" Target="slides/slide6.xml"/><Relationship Id="rId34" Type="http://schemas.openxmlformats.org/officeDocument/2006/relationships/font" Target="fonts/ProximaNova-regular.fntdata"/><Relationship Id="rId15" Type="http://schemas.openxmlformats.org/officeDocument/2006/relationships/slide" Target="slides/slide9.xml"/><Relationship Id="rId37" Type="http://schemas.openxmlformats.org/officeDocument/2006/relationships/font" Target="fonts/ProximaNova-boldItalic.fntdata"/><Relationship Id="rId14" Type="http://schemas.openxmlformats.org/officeDocument/2006/relationships/slide" Target="slides/slide8.xml"/><Relationship Id="rId36" Type="http://schemas.openxmlformats.org/officeDocument/2006/relationships/font" Target="fonts/ProximaNova-italic.fntdata"/><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 am Taeheon,</a:t>
            </a:r>
            <a:endParaRPr/>
          </a:p>
          <a:p>
            <a:pPr indent="0" lvl="0" marL="0" rtl="0" algn="l">
              <a:spcBef>
                <a:spcPts val="0"/>
              </a:spcBef>
              <a:spcAft>
                <a:spcPts val="0"/>
              </a:spcAft>
              <a:buNone/>
            </a:pPr>
            <a:r>
              <a:rPr lang="en"/>
              <a:t>	Jay, Yonghyeon, and Logan.</a:t>
            </a:r>
            <a:endParaRPr/>
          </a:p>
          <a:p>
            <a:pPr indent="0" lvl="0" marL="0" rtl="0" algn="l">
              <a:spcBef>
                <a:spcPts val="0"/>
              </a:spcBef>
              <a:spcAft>
                <a:spcPts val="0"/>
              </a:spcAft>
              <a:buNone/>
            </a:pPr>
            <a:r>
              <a:rPr lang="en"/>
              <a:t>O</a:t>
            </a:r>
            <a:r>
              <a:rPr lang="en"/>
              <a:t>ur main topic is “How much is Heart of the Ocean worth?</a:t>
            </a:r>
            <a:endParaRPr/>
          </a:p>
          <a:p>
            <a:pPr indent="0" lvl="0" marL="0" rtl="0" algn="l">
              <a:spcBef>
                <a:spcPts val="0"/>
              </a:spcBef>
              <a:spcAft>
                <a:spcPts val="0"/>
              </a:spcAft>
              <a:buNone/>
            </a:pPr>
            <a:r>
              <a:rPr lang="en"/>
              <a:t>If you don’t know what the Heart of the Ocean is, you are going to know in a minute.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are going to talk about Introduction first, data manipulation, regression analysis and the conclusion.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 you remember who they are and what movie this is? Yes, this film is Titanic and they are Jack and Rose.</a:t>
            </a:r>
            <a:endParaRPr/>
          </a:p>
          <a:p>
            <a:pPr indent="0" lvl="0" marL="0" rtl="0" algn="l">
              <a:spcBef>
                <a:spcPts val="0"/>
              </a:spcBef>
              <a:spcAft>
                <a:spcPts val="0"/>
              </a:spcAft>
              <a:buNone/>
            </a:pPr>
            <a:r>
              <a:rPr lang="en"/>
              <a:t>The reason that I put this old lady’s picture is because our main topic is what she is holding here.</a:t>
            </a:r>
            <a:endParaRPr/>
          </a:p>
          <a:p>
            <a:pPr indent="0" lvl="0" marL="0" rtl="0" algn="l">
              <a:spcBef>
                <a:spcPts val="0"/>
              </a:spcBef>
              <a:spcAft>
                <a:spcPts val="0"/>
              </a:spcAft>
              <a:buNone/>
            </a:pPr>
            <a:r>
              <a:rPr lang="en"/>
              <a:t>She is holding the 56 carat blue diamond. It is! the! Heart of the Ocean.</a:t>
            </a:r>
            <a:endParaRPr/>
          </a:p>
          <a:p>
            <a:pPr indent="0" lvl="0" marL="0" rtl="0" algn="l">
              <a:spcBef>
                <a:spcPts val="0"/>
              </a:spcBef>
              <a:spcAft>
                <a:spcPts val="0"/>
              </a:spcAft>
              <a:buNone/>
            </a:pPr>
            <a:r>
              <a:rPr lang="en"/>
              <a:t>We were trying to look for the most interesting topic using our dataset. Finally, we came up with the Heart of the Ocean in the movie Titanic and wanted to estimate the price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Actually Heart of the Ocean does not exist in real world. But we realized that </a:t>
            </a:r>
            <a:r>
              <a:rPr lang="en">
                <a:solidFill>
                  <a:srgbClr val="57330F"/>
                </a:solidFill>
                <a:highlight>
                  <a:srgbClr val="FFFCF3"/>
                </a:highlight>
              </a:rPr>
              <a:t>the Heart of the Ocean in the film was based on the Hope Diamond, which is a real piece of jewelry. So, our main goal is to estimate prices of both diamonds by our model.</a:t>
            </a:r>
            <a:endParaRPr>
              <a:solidFill>
                <a:srgbClr val="57330F"/>
              </a:solidFill>
              <a:highlight>
                <a:srgbClr val="FFFCF3"/>
              </a:highlight>
            </a:endParaRPr>
          </a:p>
          <a:p>
            <a:pPr indent="0" lvl="0" marL="0" rtl="0" algn="l">
              <a:spcBef>
                <a:spcPts val="0"/>
              </a:spcBef>
              <a:spcAft>
                <a:spcPts val="0"/>
              </a:spcAft>
              <a:buNone/>
            </a:pPr>
            <a:r>
              <a:t/>
            </a:r>
            <a:endParaRPr>
              <a:solidFill>
                <a:srgbClr val="57330F"/>
              </a:solidFill>
              <a:highlight>
                <a:srgbClr val="FFFCF3"/>
              </a:highlight>
            </a:endParaRPr>
          </a:p>
          <a:p>
            <a:pPr indent="0" lvl="0" marL="0" rtl="0" algn="l">
              <a:spcBef>
                <a:spcPts val="0"/>
              </a:spcBef>
              <a:spcAft>
                <a:spcPts val="0"/>
              </a:spcAft>
              <a:buNone/>
            </a:pPr>
            <a:r>
              <a:rPr lang="en"/>
              <a:t>I think everyone already knows what kind of data we have. From the left to right, it represents good and bad.</a:t>
            </a:r>
            <a:endParaRPr>
              <a:solidFill>
                <a:srgbClr val="57330F"/>
              </a:solidFill>
              <a:highlight>
                <a:srgbClr val="FFFCF3"/>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ed11b65bc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ed11b65bc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bc507d8f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bc507d8f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shape of the graph here, we’ve tried to put log both on dependent variable and predictor. Not only it show much better R^2, but also gave us better linearity and normality.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ed11b65b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ed11b65b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these two plot, it doesn’t have a pattern and  linear relationship between price and carat. Therefore, we can say that it satisfies </a:t>
            </a:r>
            <a:r>
              <a:rPr lang="en"/>
              <a:t>homoskedasticity and </a:t>
            </a:r>
            <a:r>
              <a:rPr lang="en"/>
              <a:t>linearity assumption.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ed11b65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ed11b65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see if other variables contribute to the price prediction, we’ve conducted partial F test. Reduce model is what we just tested, and full model is containing all variables from the dataset. For this test, the null hypothesis is the coefficient of clarity, color and but are all zero, and the alternative hypothesis is that at least one of those coefficient is differ from zero. With p value less than 0.05, we rejected the null hypothesis, therefore, we’ve selected full model as our final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bc507d8f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bc507d8f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showing the summary of final model. As you can see, all variable are significant, and it also showed increased R-squared.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bc507d8f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bc507d8f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we’ve checked violation of linearity, homoskedasticity and normality </a:t>
            </a:r>
            <a:r>
              <a:rPr lang="en"/>
              <a:t>assumption</a:t>
            </a:r>
            <a:r>
              <a:rPr lang="en"/>
              <a:t>, and they all look </a:t>
            </a:r>
            <a:r>
              <a:rPr lang="en"/>
              <a:t>satisfy the assumption. </a:t>
            </a:r>
            <a:r>
              <a:rPr lang="en"/>
              <a:t> </a:t>
            </a:r>
            <a:endParaRPr/>
          </a:p>
          <a:p>
            <a:pPr indent="0" lvl="0" marL="0" rtl="0" algn="l">
              <a:spcBef>
                <a:spcPts val="0"/>
              </a:spcBef>
              <a:spcAft>
                <a:spcPts val="0"/>
              </a:spcAft>
              <a:buClr>
                <a:schemeClr val="dk1"/>
              </a:buClr>
              <a:buSzPts val="1100"/>
              <a:buFont typeface="Arial"/>
              <a:buNone/>
            </a:pPr>
            <a:r>
              <a:rPr lang="en"/>
              <a:t># it  has fanning out pattern so it does not satisfie homoskedasticity and linearity</a:t>
            </a:r>
            <a:endParaRPr/>
          </a:p>
          <a:p>
            <a:pPr indent="0" lvl="0" marL="0" rtl="0" algn="l">
              <a:spcBef>
                <a:spcPts val="0"/>
              </a:spcBef>
              <a:spcAft>
                <a:spcPts val="0"/>
              </a:spcAft>
              <a:buClr>
                <a:schemeClr val="dk1"/>
              </a:buClr>
              <a:buSzPts val="1100"/>
              <a:buFont typeface="Arial"/>
              <a:buNone/>
            </a:pPr>
            <a:r>
              <a:rPr lang="en"/>
              <a:t># In other words, there does not exist equal variance along regression line, and </a:t>
            </a:r>
            <a:endParaRPr/>
          </a:p>
          <a:p>
            <a:pPr indent="0" lvl="0" marL="0" rtl="0" algn="l">
              <a:spcBef>
                <a:spcPts val="0"/>
              </a:spcBef>
              <a:spcAft>
                <a:spcPts val="0"/>
              </a:spcAft>
              <a:buClr>
                <a:schemeClr val="dk1"/>
              </a:buClr>
              <a:buSzPts val="1100"/>
              <a:buFont typeface="Arial"/>
              <a:buNone/>
            </a:pPr>
            <a:r>
              <a:rPr lang="en"/>
              <a:t># linear relationship between variables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ed20045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ed20045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summary table of our final model. Let’s focus on the coefficient of carat.log because it is the most important predictor in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the number 1.96 mean?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ed20045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ed20045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both x and y has log in front, the interpretation of beta becomes more intuitive, because we can think about it in terms of percentage.</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rPr lang="en"/>
              <a:t>In short, when x increases by 1%, y increase by beta%.</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rPr lang="en"/>
              <a:t>In this case, our beta is about 2.</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rPr lang="en"/>
              <a:t>Which means when carat increases by 1%, price increases by 2%.</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ed20045f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ed20045f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can also say this. Let me give you an example.</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rPr lang="en"/>
              <a:t>Let’s a diamond of one carat is worth a thousand dollars. How much should a diamond of 2 carats be?</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rPr lang="en"/>
              <a:t>So, if you have a diamond but want to get a new one with twice the size, you must give up three of your old diamond.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ed61a2c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ed61a2c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ed11b65b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ed11b65b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are going to talk about Introduction first, data manipulation, regression analysis and the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ed61a2c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ed61a2c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ed11b65bc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ed11b65bc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let’s predict the price of the Titanic diamond. Any guess?</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rPr lang="en"/>
              <a:t>According to our model, it’s about $29 million. Pretty expensive.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ed11b65b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ed11b65b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highlight>
                  <a:srgbClr val="FFFFFF"/>
                </a:highlight>
              </a:rPr>
              <a:t>What about the real life version of Titanic diamond?</a:t>
            </a:r>
            <a:endParaRPr>
              <a:solidFill>
                <a:srgbClr val="666666"/>
              </a:solidFill>
              <a:highlight>
                <a:srgbClr val="FFFFFF"/>
              </a:highlight>
            </a:endParaRPr>
          </a:p>
          <a:p>
            <a:pPr indent="0" lvl="0" marL="0" rtl="0" algn="l">
              <a:spcBef>
                <a:spcPts val="0"/>
              </a:spcBef>
              <a:spcAft>
                <a:spcPts val="0"/>
              </a:spcAft>
              <a:buNone/>
            </a:pPr>
            <a:r>
              <a:rPr lang="en">
                <a:solidFill>
                  <a:srgbClr val="666666"/>
                </a:solidFill>
                <a:highlight>
                  <a:srgbClr val="FFFFFF"/>
                </a:highlight>
              </a:rPr>
              <a:t>(click)</a:t>
            </a:r>
            <a:endParaRPr>
              <a:solidFill>
                <a:srgbClr val="666666"/>
              </a:solidFill>
              <a:highlight>
                <a:srgbClr val="FFFFFF"/>
              </a:highlight>
            </a:endParaRPr>
          </a:p>
          <a:p>
            <a:pPr indent="0" lvl="0" marL="0" rtl="0" algn="l">
              <a:spcBef>
                <a:spcPts val="0"/>
              </a:spcBef>
              <a:spcAft>
                <a:spcPts val="0"/>
              </a:spcAft>
              <a:buNone/>
            </a:pPr>
            <a:r>
              <a:rPr lang="en">
                <a:solidFill>
                  <a:srgbClr val="666666"/>
                </a:solidFill>
                <a:highlight>
                  <a:srgbClr val="FFFFFF"/>
                </a:highlight>
              </a:rPr>
              <a:t>Our model predicts the price to be $19 million.</a:t>
            </a:r>
            <a:endParaRPr>
              <a:solidFill>
                <a:srgbClr val="666666"/>
              </a:solidFill>
              <a:highlight>
                <a:srgbClr val="FFFFFF"/>
              </a:highlight>
            </a:endParaRPr>
          </a:p>
          <a:p>
            <a:pPr indent="0" lvl="0" marL="0" rtl="0" algn="l">
              <a:spcBef>
                <a:spcPts val="0"/>
              </a:spcBef>
              <a:spcAft>
                <a:spcPts val="0"/>
              </a:spcAft>
              <a:buNone/>
            </a:pPr>
            <a:r>
              <a:rPr lang="en">
                <a:solidFill>
                  <a:srgbClr val="666666"/>
                </a:solidFill>
                <a:highlight>
                  <a:srgbClr val="FFFFFF"/>
                </a:highlight>
              </a:rPr>
              <a:t>But how much is the real price of the diamond? Well, because it’s not for sale, there is no market price. But in 2009, it was reported insured for $250 million, which is more than 10 times higher than the predicted price.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ed11b65b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ed11b65b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they so far from each other? One limitation to our prediction is that the diamonds are too big and far out of the range of our diamond dataset. This is called extrapolation and it may explain in part why our predicted price is so different from the real price.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ed3b2116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ed3b2116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can reasonably say about the titanic diamond is that it is at least worth $29 million, and Cal had all the rights in the world to get upset when Rose ran away with the diamond, and Rose must have been out of her mind when she threw the diamond into the ocean. Thanks.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bc507d8fb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bc507d8fb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bc507d8fb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bc507d8fb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ed11b65bc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ed11b65bc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checked whether the assumptions are met. The residual plot on the left shows that the linearity and constant variance assumptions are violated since the residuals have an upward fanning out pattern. The histogram and QQplot shows that the distribution is heavily skewed to the right, so the normality assumption is also violated.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bc507d8f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bc507d8f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remember who they are and what movie this is? Yes, this film is Titanic and they are Jack and Rose.</a:t>
            </a:r>
            <a:endParaRPr/>
          </a:p>
          <a:p>
            <a:pPr indent="0" lvl="0" marL="0" rtl="0" algn="l">
              <a:spcBef>
                <a:spcPts val="0"/>
              </a:spcBef>
              <a:spcAft>
                <a:spcPts val="0"/>
              </a:spcAft>
              <a:buNone/>
            </a:pPr>
            <a:r>
              <a:rPr lang="en"/>
              <a:t>The reason that I put this old lady’s picture is because our main topic is what she is holding here.</a:t>
            </a:r>
            <a:endParaRPr/>
          </a:p>
          <a:p>
            <a:pPr indent="0" lvl="0" marL="0" rtl="0" algn="l">
              <a:spcBef>
                <a:spcPts val="0"/>
              </a:spcBef>
              <a:spcAft>
                <a:spcPts val="0"/>
              </a:spcAft>
              <a:buNone/>
            </a:pPr>
            <a:r>
              <a:rPr lang="en"/>
              <a:t>She is holding the 56 carat blue diamond. It is! the! Heart of the Ocean.</a:t>
            </a:r>
            <a:endParaRPr/>
          </a:p>
          <a:p>
            <a:pPr indent="0" lvl="0" marL="0" rtl="0" algn="l">
              <a:spcBef>
                <a:spcPts val="0"/>
              </a:spcBef>
              <a:spcAft>
                <a:spcPts val="0"/>
              </a:spcAft>
              <a:buNone/>
            </a:pPr>
            <a:r>
              <a:rPr lang="en"/>
              <a:t>We were trying to look for the most interesting topic using our dataset. Finally, we came up with the Heart of the Ocean in the movie Titanic and wanted to estimate the price of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ed11b65bc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ed11b65bc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Actually Heart of the Ocean does not exist in real world. But we realized that </a:t>
            </a:r>
            <a:r>
              <a:rPr lang="en">
                <a:solidFill>
                  <a:srgbClr val="57330F"/>
                </a:solidFill>
                <a:highlight>
                  <a:srgbClr val="FFFCF3"/>
                </a:highlight>
              </a:rPr>
              <a:t>the Heart of the Ocean in the film was based on the Hope Diamond, which is a real piece of jewelry. So, our main goal is to estimate prices of both diamonds by our model.</a:t>
            </a:r>
            <a:endParaRPr>
              <a:solidFill>
                <a:srgbClr val="57330F"/>
              </a:solidFill>
              <a:highlight>
                <a:srgbClr val="FFFCF3"/>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ed11b65bc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ed11b65bc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everyone already knows </a:t>
            </a:r>
            <a:r>
              <a:rPr lang="en"/>
              <a:t>what kind of data we have. From the</a:t>
            </a:r>
            <a:r>
              <a:rPr lang="en"/>
              <a:t> left to right, it represents good and bad.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bc507d8f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bc507d8f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marginal result table, price can be explained the most based on Carat comparing other variables. Therefore, we’ve decided to start the model with carat. And then we are going to add other variables by conducting F-test.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ed11b65b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ed11b65b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ed11b65b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ed11b65b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ed11b65b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ed11b65b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stabilize variance, we’ve conducted boxcox with best lambda = 0.66667. However, homoskedasticity is still violated.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flickr.com/photos/redlinx/2147861708" TargetMode="External"/><Relationship Id="rId4" Type="http://schemas.openxmlformats.org/officeDocument/2006/relationships/hyperlink" Target="https://www.aliexpress.com/item/32629984459.html" TargetMode="External"/><Relationship Id="rId5" Type="http://schemas.openxmlformats.org/officeDocument/2006/relationships/hyperlink" Target="https://www.livescience.com/45239-hope-diamond-curse.html" TargetMode="External"/><Relationship Id="rId6" Type="http://schemas.openxmlformats.org/officeDocument/2006/relationships/hyperlink" Target="https://www.quora.com/At-the-end-of-Titanic-why-does-Rose-throw-away-the-necklace" TargetMode="External"/><Relationship Id="rId7" Type="http://schemas.openxmlformats.org/officeDocument/2006/relationships/hyperlink" Target="https://www.aliexpress.com/item/32629984459.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much is Heart of the Ocean worth?</a:t>
            </a:r>
            <a:endParaRPr/>
          </a:p>
        </p:txBody>
      </p:sp>
      <p:sp>
        <p:nvSpPr>
          <p:cNvPr id="60" name="Google Shape;60;p13"/>
          <p:cNvSpPr txBox="1"/>
          <p:nvPr>
            <p:ph idx="1" type="subTitle"/>
          </p:nvPr>
        </p:nvSpPr>
        <p:spPr>
          <a:xfrm>
            <a:off x="311700" y="32997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Jay Choi, Yonghyeon Kweon, Logan Lee, Taeheon Park</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Assumption check</a:t>
            </a:r>
            <a:r>
              <a:rPr lang="en"/>
              <a:t> after BoxCox Procedure</a:t>
            </a:r>
            <a:endParaRPr/>
          </a:p>
        </p:txBody>
      </p:sp>
      <p:sp>
        <p:nvSpPr>
          <p:cNvPr id="142" name="Google Shape;14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 name="Google Shape;143;p22"/>
          <p:cNvPicPr preferRelativeResize="0"/>
          <p:nvPr/>
        </p:nvPicPr>
        <p:blipFill>
          <a:blip r:embed="rId3">
            <a:alphaModFix/>
          </a:blip>
          <a:stretch>
            <a:fillRect/>
          </a:stretch>
        </p:blipFill>
        <p:spPr>
          <a:xfrm>
            <a:off x="311700" y="1152475"/>
            <a:ext cx="2829750" cy="3416400"/>
          </a:xfrm>
          <a:prstGeom prst="rect">
            <a:avLst/>
          </a:prstGeom>
          <a:noFill/>
          <a:ln>
            <a:noFill/>
          </a:ln>
        </p:spPr>
      </p:pic>
      <p:pic>
        <p:nvPicPr>
          <p:cNvPr id="144" name="Google Shape;144;p22"/>
          <p:cNvPicPr preferRelativeResize="0"/>
          <p:nvPr/>
        </p:nvPicPr>
        <p:blipFill>
          <a:blip r:embed="rId4">
            <a:alphaModFix/>
          </a:blip>
          <a:stretch>
            <a:fillRect/>
          </a:stretch>
        </p:blipFill>
        <p:spPr>
          <a:xfrm>
            <a:off x="6002550" y="1186984"/>
            <a:ext cx="2829750" cy="3381891"/>
          </a:xfrm>
          <a:prstGeom prst="rect">
            <a:avLst/>
          </a:prstGeom>
          <a:noFill/>
          <a:ln>
            <a:noFill/>
          </a:ln>
        </p:spPr>
      </p:pic>
      <p:pic>
        <p:nvPicPr>
          <p:cNvPr id="145" name="Google Shape;145;p22"/>
          <p:cNvPicPr preferRelativeResize="0"/>
          <p:nvPr/>
        </p:nvPicPr>
        <p:blipFill>
          <a:blip r:embed="rId5">
            <a:alphaModFix/>
          </a:blip>
          <a:stretch>
            <a:fillRect/>
          </a:stretch>
        </p:blipFill>
        <p:spPr>
          <a:xfrm>
            <a:off x="3141450" y="1209200"/>
            <a:ext cx="2829751" cy="3416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Variable Manipulation</a:t>
            </a:r>
            <a:endParaRPr b="1"/>
          </a:p>
        </p:txBody>
      </p:sp>
      <p:sp>
        <p:nvSpPr>
          <p:cNvPr id="151" name="Google Shape;15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52" name="Google Shape;152;p23"/>
          <p:cNvGraphicFramePr/>
          <p:nvPr/>
        </p:nvGraphicFramePr>
        <p:xfrm>
          <a:off x="4852350" y="2739238"/>
          <a:ext cx="3000000" cy="3000000"/>
        </p:xfrm>
        <a:graphic>
          <a:graphicData uri="http://schemas.openxmlformats.org/drawingml/2006/table">
            <a:tbl>
              <a:tblPr>
                <a:noFill/>
                <a:tableStyleId>{644A05E6-A876-4C71-AA84-396DABD08C0F}</a:tableStyleId>
              </a:tblPr>
              <a:tblGrid>
                <a:gridCol w="1266225"/>
                <a:gridCol w="1266225"/>
                <a:gridCol w="1266225"/>
              </a:tblGrid>
              <a:tr h="694000">
                <a:tc>
                  <a:txBody>
                    <a:bodyPr/>
                    <a:lstStyle/>
                    <a:p>
                      <a:pPr indent="0" lvl="0" marL="0" rtl="0" algn="ctr">
                        <a:spcBef>
                          <a:spcPts val="0"/>
                        </a:spcBef>
                        <a:spcAft>
                          <a:spcPts val="0"/>
                        </a:spcAft>
                        <a:buNone/>
                      </a:pPr>
                      <a:r>
                        <a:t/>
                      </a:r>
                      <a:endParaRPr baseline="30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t>Before.trans</a:t>
                      </a:r>
                      <a:endParaRPr b="1"/>
                    </a:p>
                  </a:txBody>
                  <a:tcPr marT="91425" marB="91425" marR="91425" marL="91425">
                    <a:lnL cap="flat" cmpd="sng" w="19050">
                      <a:solidFill>
                        <a:srgbClr val="00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t>After.trans</a:t>
                      </a:r>
                      <a:endParaRPr b="1" baseline="30000"/>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solidFill>
                      <a:schemeClr val="lt2"/>
                    </a:solidFill>
                  </a:tcPr>
                </a:tc>
              </a:tr>
              <a:tr h="694000">
                <a:tc>
                  <a:txBody>
                    <a:bodyPr/>
                    <a:lstStyle/>
                    <a:p>
                      <a:pPr indent="0" lvl="0" marL="0" rtl="0" algn="ctr">
                        <a:spcBef>
                          <a:spcPts val="0"/>
                        </a:spcBef>
                        <a:spcAft>
                          <a:spcPts val="0"/>
                        </a:spcAft>
                        <a:buNone/>
                      </a:pPr>
                      <a:r>
                        <a:rPr b="1" lang="en"/>
                        <a:t>R</a:t>
                      </a:r>
                      <a:r>
                        <a:rPr b="1" baseline="30000" lang="en"/>
                        <a:t>2</a:t>
                      </a:r>
                      <a:endParaRPr b="1" baseline="30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0.5649</a:t>
                      </a:r>
                      <a:endParaRPr/>
                    </a:p>
                  </a:txBody>
                  <a:tcPr marT="91425" marB="91425" marR="91425" marL="91425">
                    <a:lnL cap="flat" cmpd="sng" w="19050">
                      <a:solidFill>
                        <a:srgbClr val="00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0.9501</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r>
            </a:tbl>
          </a:graphicData>
        </a:graphic>
      </p:graphicFrame>
      <p:sp>
        <p:nvSpPr>
          <p:cNvPr id="153" name="Google Shape;153;p23"/>
          <p:cNvSpPr txBox="1"/>
          <p:nvPr/>
        </p:nvSpPr>
        <p:spPr>
          <a:xfrm>
            <a:off x="4852350" y="1358650"/>
            <a:ext cx="3868200" cy="12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Price → log(Price)</a:t>
            </a:r>
            <a:endParaRPr sz="1800"/>
          </a:p>
          <a:p>
            <a:pPr indent="0" lvl="0" marL="0" rtl="0" algn="l">
              <a:lnSpc>
                <a:spcPct val="115000"/>
              </a:lnSpc>
              <a:spcBef>
                <a:spcPts val="0"/>
              </a:spcBef>
              <a:spcAft>
                <a:spcPts val="0"/>
              </a:spcAft>
              <a:buNone/>
            </a:pPr>
            <a:r>
              <a:rPr lang="en" sz="1800"/>
              <a:t>Carat → log(Carat)</a:t>
            </a:r>
            <a:endParaRPr sz="1800"/>
          </a:p>
          <a:p>
            <a:pPr indent="0" lvl="0" marL="0" rtl="0" algn="l">
              <a:lnSpc>
                <a:spcPct val="115000"/>
              </a:lnSpc>
              <a:spcBef>
                <a:spcPts val="0"/>
              </a:spcBef>
              <a:spcAft>
                <a:spcPts val="1600"/>
              </a:spcAft>
              <a:buNone/>
            </a:pPr>
            <a:r>
              <a:rPr b="1" lang="en" sz="2000">
                <a:highlight>
                  <a:schemeClr val="lt2"/>
                </a:highlight>
              </a:rPr>
              <a:t>log(</a:t>
            </a:r>
            <a:r>
              <a:rPr b="1" lang="en" sz="2000">
                <a:highlight>
                  <a:schemeClr val="lt2"/>
                </a:highlight>
              </a:rPr>
              <a:t>Price) = β</a:t>
            </a:r>
            <a:r>
              <a:rPr b="1" baseline="-25000" lang="en" sz="2000">
                <a:highlight>
                  <a:schemeClr val="lt2"/>
                </a:highlight>
              </a:rPr>
              <a:t>0</a:t>
            </a:r>
            <a:r>
              <a:rPr b="1" lang="en" sz="2000">
                <a:highlight>
                  <a:schemeClr val="lt2"/>
                </a:highlight>
              </a:rPr>
              <a:t>+ β</a:t>
            </a:r>
            <a:r>
              <a:rPr b="1" baseline="-25000" lang="en" sz="2000">
                <a:highlight>
                  <a:schemeClr val="lt2"/>
                </a:highlight>
              </a:rPr>
              <a:t>1</a:t>
            </a:r>
            <a:r>
              <a:rPr b="1" lang="en" sz="2000">
                <a:highlight>
                  <a:schemeClr val="lt2"/>
                </a:highlight>
              </a:rPr>
              <a:t>log(carat)</a:t>
            </a:r>
            <a:r>
              <a:rPr b="1" lang="en" sz="2400">
                <a:solidFill>
                  <a:schemeClr val="dk1"/>
                </a:solidFill>
                <a:highlight>
                  <a:schemeClr val="lt2"/>
                </a:highlight>
                <a:latin typeface="Proxima Nova"/>
                <a:ea typeface="Proxima Nova"/>
                <a:cs typeface="Proxima Nova"/>
                <a:sym typeface="Proxima Nova"/>
              </a:rPr>
              <a:t>+</a:t>
            </a:r>
            <a:r>
              <a:rPr lang="en" sz="2400">
                <a:highlight>
                  <a:schemeClr val="lt2"/>
                </a:highlight>
              </a:rPr>
              <a:t>ϵ</a:t>
            </a:r>
            <a:endParaRPr b="1" sz="2000">
              <a:highlight>
                <a:schemeClr val="lt2"/>
              </a:highlight>
            </a:endParaRPr>
          </a:p>
        </p:txBody>
      </p:sp>
      <p:pic>
        <p:nvPicPr>
          <p:cNvPr id="154" name="Google Shape;154;p23"/>
          <p:cNvPicPr preferRelativeResize="0"/>
          <p:nvPr/>
        </p:nvPicPr>
        <p:blipFill>
          <a:blip r:embed="rId3">
            <a:alphaModFix/>
          </a:blip>
          <a:stretch>
            <a:fillRect/>
          </a:stretch>
        </p:blipFill>
        <p:spPr>
          <a:xfrm>
            <a:off x="311696" y="1152475"/>
            <a:ext cx="4402301" cy="3334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Assumption</a:t>
            </a:r>
            <a:r>
              <a:rPr lang="en"/>
              <a:t>: Linearity, </a:t>
            </a:r>
            <a:r>
              <a:rPr lang="en"/>
              <a:t>Homoskedasticity</a:t>
            </a:r>
            <a:r>
              <a:rPr lang="en"/>
              <a:t>, Normality </a:t>
            </a:r>
            <a:endParaRPr/>
          </a:p>
        </p:txBody>
      </p:sp>
      <p:sp>
        <p:nvSpPr>
          <p:cNvPr id="160" name="Google Shape;16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4"/>
          <p:cNvPicPr preferRelativeResize="0"/>
          <p:nvPr/>
        </p:nvPicPr>
        <p:blipFill>
          <a:blip r:embed="rId3">
            <a:alphaModFix/>
          </a:blip>
          <a:stretch>
            <a:fillRect/>
          </a:stretch>
        </p:blipFill>
        <p:spPr>
          <a:xfrm>
            <a:off x="685075" y="1133400"/>
            <a:ext cx="3886925" cy="3624999"/>
          </a:xfrm>
          <a:prstGeom prst="rect">
            <a:avLst/>
          </a:prstGeom>
          <a:noFill/>
          <a:ln>
            <a:noFill/>
          </a:ln>
        </p:spPr>
      </p:pic>
      <p:pic>
        <p:nvPicPr>
          <p:cNvPr id="162" name="Google Shape;162;p24"/>
          <p:cNvPicPr preferRelativeResize="0"/>
          <p:nvPr/>
        </p:nvPicPr>
        <p:blipFill>
          <a:blip r:embed="rId4">
            <a:alphaModFix/>
          </a:blip>
          <a:stretch>
            <a:fillRect/>
          </a:stretch>
        </p:blipFill>
        <p:spPr>
          <a:xfrm>
            <a:off x="4572000" y="1152475"/>
            <a:ext cx="4260301" cy="3624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Partial F-test</a:t>
            </a:r>
            <a:endParaRPr b="1"/>
          </a:p>
        </p:txBody>
      </p:sp>
      <p:sp>
        <p:nvSpPr>
          <p:cNvPr id="168" name="Google Shape;168;p25"/>
          <p:cNvSpPr txBox="1"/>
          <p:nvPr/>
        </p:nvSpPr>
        <p:spPr>
          <a:xfrm>
            <a:off x="443400" y="1303650"/>
            <a:ext cx="8191800" cy="329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t>Full Model </a:t>
            </a:r>
            <a:r>
              <a:rPr lang="en" sz="2000"/>
              <a:t>: </a:t>
            </a:r>
            <a:r>
              <a:rPr lang="en" sz="2000">
                <a:highlight>
                  <a:schemeClr val="lt2"/>
                </a:highlight>
              </a:rPr>
              <a:t>log(p</a:t>
            </a:r>
            <a:r>
              <a:rPr lang="en" sz="2000">
                <a:highlight>
                  <a:schemeClr val="lt2"/>
                </a:highlight>
              </a:rPr>
              <a:t>rice)</a:t>
            </a:r>
            <a:r>
              <a:rPr b="1" lang="en" sz="2000">
                <a:solidFill>
                  <a:schemeClr val="accent3"/>
                </a:solidFill>
                <a:highlight>
                  <a:schemeClr val="lt2"/>
                </a:highlight>
              </a:rPr>
              <a:t> = </a:t>
            </a:r>
            <a:r>
              <a:rPr lang="en" sz="2000">
                <a:highlight>
                  <a:schemeClr val="lt2"/>
                </a:highlight>
              </a:rPr>
              <a:t>β</a:t>
            </a:r>
            <a:r>
              <a:rPr baseline="-25000" lang="en" sz="2000">
                <a:highlight>
                  <a:schemeClr val="lt2"/>
                </a:highlight>
              </a:rPr>
              <a:t>0</a:t>
            </a:r>
            <a:r>
              <a:rPr lang="en" sz="2000">
                <a:highlight>
                  <a:schemeClr val="lt2"/>
                </a:highlight>
              </a:rPr>
              <a:t> + β</a:t>
            </a:r>
            <a:r>
              <a:rPr baseline="-25000" lang="en" sz="2000">
                <a:highlight>
                  <a:schemeClr val="lt2"/>
                </a:highlight>
              </a:rPr>
              <a:t>1</a:t>
            </a:r>
            <a:r>
              <a:rPr lang="en" sz="2000">
                <a:highlight>
                  <a:schemeClr val="lt2"/>
                </a:highlight>
              </a:rPr>
              <a:t>log(carat) +β</a:t>
            </a:r>
            <a:r>
              <a:rPr baseline="-25000" lang="en" sz="2000">
                <a:highlight>
                  <a:schemeClr val="lt2"/>
                </a:highlight>
              </a:rPr>
              <a:t>2</a:t>
            </a:r>
            <a:r>
              <a:rPr lang="en" sz="2000">
                <a:highlight>
                  <a:schemeClr val="lt2"/>
                </a:highlight>
              </a:rPr>
              <a:t>clarity +β</a:t>
            </a:r>
            <a:r>
              <a:rPr baseline="-25000" lang="en" sz="2000">
                <a:highlight>
                  <a:schemeClr val="lt2"/>
                </a:highlight>
              </a:rPr>
              <a:t>3</a:t>
            </a:r>
            <a:r>
              <a:rPr lang="en" sz="2000">
                <a:highlight>
                  <a:schemeClr val="lt2"/>
                </a:highlight>
              </a:rPr>
              <a:t>color + β</a:t>
            </a:r>
            <a:r>
              <a:rPr baseline="-25000" lang="en" sz="2000">
                <a:highlight>
                  <a:schemeClr val="lt2"/>
                </a:highlight>
              </a:rPr>
              <a:t>4</a:t>
            </a:r>
            <a:r>
              <a:rPr lang="en" sz="2000">
                <a:highlight>
                  <a:schemeClr val="lt2"/>
                </a:highlight>
              </a:rPr>
              <a:t>cut</a:t>
            </a:r>
            <a:r>
              <a:rPr lang="en" sz="2000">
                <a:solidFill>
                  <a:schemeClr val="dk1"/>
                </a:solidFill>
                <a:highlight>
                  <a:schemeClr val="lt2"/>
                </a:highlight>
                <a:latin typeface="Proxima Nova"/>
                <a:ea typeface="Proxima Nova"/>
                <a:cs typeface="Proxima Nova"/>
                <a:sym typeface="Proxima Nova"/>
              </a:rPr>
              <a:t> + </a:t>
            </a:r>
            <a:r>
              <a:rPr lang="en" sz="2000">
                <a:highlight>
                  <a:schemeClr val="lt2"/>
                </a:highlight>
              </a:rPr>
              <a:t>ϵ</a:t>
            </a:r>
            <a:endParaRPr baseline="-25000" sz="2000">
              <a:highlight>
                <a:schemeClr val="lt2"/>
              </a:highlight>
            </a:endParaRPr>
          </a:p>
          <a:p>
            <a:pPr indent="0" lvl="0" marL="0" rtl="0" algn="l">
              <a:lnSpc>
                <a:spcPct val="150000"/>
              </a:lnSpc>
              <a:spcBef>
                <a:spcPts val="0"/>
              </a:spcBef>
              <a:spcAft>
                <a:spcPts val="0"/>
              </a:spcAft>
              <a:buNone/>
            </a:pPr>
            <a:r>
              <a:rPr b="1" lang="en" sz="2000"/>
              <a:t>   </a:t>
            </a:r>
            <a:r>
              <a:rPr b="1" lang="en" sz="2000"/>
              <a:t>Reduced</a:t>
            </a:r>
            <a:r>
              <a:rPr lang="en" sz="2000"/>
              <a:t> : </a:t>
            </a:r>
            <a:r>
              <a:rPr lang="en" sz="2000">
                <a:highlight>
                  <a:schemeClr val="lt2"/>
                </a:highlight>
              </a:rPr>
              <a:t>log(p</a:t>
            </a:r>
            <a:r>
              <a:rPr lang="en" sz="2000">
                <a:highlight>
                  <a:schemeClr val="lt2"/>
                </a:highlight>
              </a:rPr>
              <a:t>rice) = β</a:t>
            </a:r>
            <a:r>
              <a:rPr baseline="-25000" lang="en" sz="2000">
                <a:highlight>
                  <a:schemeClr val="lt2"/>
                </a:highlight>
              </a:rPr>
              <a:t>0</a:t>
            </a:r>
            <a:r>
              <a:rPr lang="en" sz="2000">
                <a:highlight>
                  <a:schemeClr val="lt2"/>
                </a:highlight>
              </a:rPr>
              <a:t> + β</a:t>
            </a:r>
            <a:r>
              <a:rPr baseline="-25000" lang="en" sz="2000">
                <a:highlight>
                  <a:schemeClr val="lt2"/>
                </a:highlight>
              </a:rPr>
              <a:t>1</a:t>
            </a:r>
            <a:r>
              <a:rPr lang="en" sz="2000">
                <a:highlight>
                  <a:schemeClr val="lt2"/>
                </a:highlight>
              </a:rPr>
              <a:t>log(carat)</a:t>
            </a:r>
            <a:r>
              <a:rPr lang="en" sz="2000">
                <a:solidFill>
                  <a:schemeClr val="dk1"/>
                </a:solidFill>
                <a:highlight>
                  <a:schemeClr val="lt2"/>
                </a:highlight>
                <a:latin typeface="Proxima Nova"/>
                <a:ea typeface="Proxima Nova"/>
                <a:cs typeface="Proxima Nova"/>
                <a:sym typeface="Proxima Nova"/>
              </a:rPr>
              <a:t> + </a:t>
            </a:r>
            <a:r>
              <a:rPr lang="en" sz="2000">
                <a:highlight>
                  <a:schemeClr val="lt2"/>
                </a:highlight>
              </a:rPr>
              <a:t>ϵ </a:t>
            </a:r>
            <a:endParaRPr baseline="-25000" sz="2000">
              <a:highlight>
                <a:schemeClr val="lt2"/>
              </a:highlight>
            </a:endParaRPr>
          </a:p>
          <a:p>
            <a:pPr indent="0" lvl="0" marL="0" rtl="0" algn="l">
              <a:lnSpc>
                <a:spcPct val="115000"/>
              </a:lnSpc>
              <a:spcBef>
                <a:spcPts val="0"/>
              </a:spcBef>
              <a:spcAft>
                <a:spcPts val="0"/>
              </a:spcAft>
              <a:buNone/>
            </a:pPr>
            <a:r>
              <a:t/>
            </a:r>
            <a:endParaRPr sz="1800"/>
          </a:p>
          <a:p>
            <a:pPr indent="457200" lvl="0" marL="0" rtl="0" algn="l">
              <a:lnSpc>
                <a:spcPct val="115000"/>
              </a:lnSpc>
              <a:spcBef>
                <a:spcPts val="0"/>
              </a:spcBef>
              <a:spcAft>
                <a:spcPts val="0"/>
              </a:spcAft>
              <a:buNone/>
            </a:pPr>
            <a:r>
              <a:t/>
            </a:r>
            <a:endParaRPr sz="2000"/>
          </a:p>
          <a:p>
            <a:pPr indent="457200" lvl="0" marL="0" rtl="0" algn="l">
              <a:lnSpc>
                <a:spcPct val="150000"/>
              </a:lnSpc>
              <a:spcBef>
                <a:spcPts val="0"/>
              </a:spcBef>
              <a:spcAft>
                <a:spcPts val="0"/>
              </a:spcAft>
              <a:buNone/>
            </a:pPr>
            <a:r>
              <a:rPr lang="en" sz="2000"/>
              <a:t>H</a:t>
            </a:r>
            <a:r>
              <a:rPr baseline="-25000" lang="en" sz="2000"/>
              <a:t>0</a:t>
            </a:r>
            <a:r>
              <a:rPr lang="en" sz="2000"/>
              <a:t>: </a:t>
            </a:r>
            <a:r>
              <a:rPr lang="en" sz="2000">
                <a:highlight>
                  <a:schemeClr val="lt1"/>
                </a:highlight>
                <a:latin typeface="Proxima Nova"/>
                <a:ea typeface="Proxima Nova"/>
                <a:cs typeface="Proxima Nova"/>
                <a:sym typeface="Proxima Nova"/>
              </a:rPr>
              <a:t>β</a:t>
            </a:r>
            <a:r>
              <a:rPr baseline="-25000" lang="en" sz="2000">
                <a:highlight>
                  <a:schemeClr val="lt1"/>
                </a:highlight>
                <a:latin typeface="Proxima Nova"/>
                <a:ea typeface="Proxima Nova"/>
                <a:cs typeface="Proxima Nova"/>
                <a:sym typeface="Proxima Nova"/>
              </a:rPr>
              <a:t>2</a:t>
            </a:r>
            <a:r>
              <a:rPr lang="en" sz="2000">
                <a:latin typeface="Proxima Nova"/>
                <a:ea typeface="Proxima Nova"/>
                <a:cs typeface="Proxima Nova"/>
                <a:sym typeface="Proxima Nova"/>
              </a:rPr>
              <a:t> = </a:t>
            </a:r>
            <a:r>
              <a:rPr lang="en" sz="2000">
                <a:highlight>
                  <a:schemeClr val="lt1"/>
                </a:highlight>
                <a:latin typeface="Proxima Nova"/>
                <a:ea typeface="Proxima Nova"/>
                <a:cs typeface="Proxima Nova"/>
                <a:sym typeface="Proxima Nova"/>
              </a:rPr>
              <a:t>β</a:t>
            </a:r>
            <a:r>
              <a:rPr baseline="-25000" lang="en" sz="2000">
                <a:highlight>
                  <a:schemeClr val="lt1"/>
                </a:highlight>
                <a:latin typeface="Proxima Nova"/>
                <a:ea typeface="Proxima Nova"/>
                <a:cs typeface="Proxima Nova"/>
                <a:sym typeface="Proxima Nova"/>
              </a:rPr>
              <a:t>3</a:t>
            </a:r>
            <a:r>
              <a:rPr lang="en" sz="2000">
                <a:latin typeface="Proxima Nova"/>
                <a:ea typeface="Proxima Nova"/>
                <a:cs typeface="Proxima Nova"/>
                <a:sym typeface="Proxima Nova"/>
              </a:rPr>
              <a:t> = </a:t>
            </a:r>
            <a:r>
              <a:rPr lang="en" sz="2000">
                <a:highlight>
                  <a:schemeClr val="lt1"/>
                </a:highlight>
                <a:latin typeface="Proxima Nova"/>
                <a:ea typeface="Proxima Nova"/>
                <a:cs typeface="Proxima Nova"/>
                <a:sym typeface="Proxima Nova"/>
              </a:rPr>
              <a:t>β</a:t>
            </a:r>
            <a:r>
              <a:rPr baseline="-25000" lang="en" sz="2000">
                <a:highlight>
                  <a:schemeClr val="lt1"/>
                </a:highlight>
                <a:latin typeface="Proxima Nova"/>
                <a:ea typeface="Proxima Nova"/>
                <a:cs typeface="Proxima Nova"/>
                <a:sym typeface="Proxima Nova"/>
              </a:rPr>
              <a:t>4</a:t>
            </a:r>
            <a:r>
              <a:rPr lang="en" sz="2000">
                <a:latin typeface="Proxima Nova"/>
                <a:ea typeface="Proxima Nova"/>
                <a:cs typeface="Proxima Nova"/>
                <a:sym typeface="Proxima Nova"/>
              </a:rPr>
              <a:t> = 0</a:t>
            </a:r>
            <a:endParaRPr sz="2000">
              <a:latin typeface="Proxima Nova"/>
              <a:ea typeface="Proxima Nova"/>
              <a:cs typeface="Proxima Nova"/>
              <a:sym typeface="Proxima Nova"/>
            </a:endParaRPr>
          </a:p>
          <a:p>
            <a:pPr indent="457200" lvl="0" marL="0" rtl="0" algn="l">
              <a:lnSpc>
                <a:spcPct val="150000"/>
              </a:lnSpc>
              <a:spcBef>
                <a:spcPts val="0"/>
              </a:spcBef>
              <a:spcAft>
                <a:spcPts val="0"/>
              </a:spcAft>
              <a:buNone/>
            </a:pPr>
            <a:r>
              <a:rPr lang="en" sz="2000">
                <a:latin typeface="Proxima Nova"/>
                <a:ea typeface="Proxima Nova"/>
                <a:cs typeface="Proxima Nova"/>
                <a:sym typeface="Proxima Nova"/>
              </a:rPr>
              <a:t>H</a:t>
            </a:r>
            <a:r>
              <a:rPr baseline="-25000" lang="en" sz="2000">
                <a:latin typeface="Proxima Nova"/>
                <a:ea typeface="Proxima Nova"/>
                <a:cs typeface="Proxima Nova"/>
                <a:sym typeface="Proxima Nova"/>
              </a:rPr>
              <a:t>a</a:t>
            </a:r>
            <a:r>
              <a:rPr lang="en" sz="2000">
                <a:latin typeface="Proxima Nova"/>
                <a:ea typeface="Proxima Nova"/>
                <a:cs typeface="Proxima Nova"/>
                <a:sym typeface="Proxima Nova"/>
              </a:rPr>
              <a:t> : At least one </a:t>
            </a:r>
            <a:r>
              <a:rPr lang="en" sz="2000">
                <a:highlight>
                  <a:schemeClr val="lt1"/>
                </a:highlight>
                <a:latin typeface="Proxima Nova"/>
                <a:ea typeface="Proxima Nova"/>
                <a:cs typeface="Proxima Nova"/>
                <a:sym typeface="Proxima Nova"/>
              </a:rPr>
              <a:t>β</a:t>
            </a:r>
            <a:r>
              <a:rPr baseline="-25000" lang="en" sz="2000">
                <a:highlight>
                  <a:schemeClr val="lt1"/>
                </a:highlight>
                <a:latin typeface="Proxima Nova"/>
                <a:ea typeface="Proxima Nova"/>
                <a:cs typeface="Proxima Nova"/>
                <a:sym typeface="Proxima Nova"/>
              </a:rPr>
              <a:t>j </a:t>
            </a:r>
            <a:r>
              <a:rPr lang="en" sz="2000">
                <a:latin typeface="Proxima Nova"/>
                <a:ea typeface="Proxima Nova"/>
                <a:cs typeface="Proxima Nova"/>
                <a:sym typeface="Proxima Nova"/>
              </a:rPr>
              <a:t> ≠ 0 </a:t>
            </a:r>
            <a:endParaRPr sz="2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p>
        </p:txBody>
      </p:sp>
      <p:graphicFrame>
        <p:nvGraphicFramePr>
          <p:cNvPr id="169" name="Google Shape;169;p25"/>
          <p:cNvGraphicFramePr/>
          <p:nvPr/>
        </p:nvGraphicFramePr>
        <p:xfrm>
          <a:off x="6476975" y="2937550"/>
          <a:ext cx="3000000" cy="3000000"/>
        </p:xfrm>
        <a:graphic>
          <a:graphicData uri="http://schemas.openxmlformats.org/drawingml/2006/table">
            <a:tbl>
              <a:tblPr>
                <a:noFill/>
                <a:tableStyleId>{644A05E6-A876-4C71-AA84-396DABD08C0F}</a:tableStyleId>
              </a:tblPr>
              <a:tblGrid>
                <a:gridCol w="1712125"/>
              </a:tblGrid>
              <a:tr h="421650">
                <a:tc>
                  <a:txBody>
                    <a:bodyPr/>
                    <a:lstStyle/>
                    <a:p>
                      <a:pPr indent="0" lvl="0" marL="0" rtl="0" algn="ctr">
                        <a:spcBef>
                          <a:spcPts val="0"/>
                        </a:spcBef>
                        <a:spcAft>
                          <a:spcPts val="0"/>
                        </a:spcAft>
                        <a:buNone/>
                      </a:pPr>
                      <a:r>
                        <a:rPr b="1" lang="en" sz="2000"/>
                        <a:t>P-value </a:t>
                      </a:r>
                      <a:endParaRPr b="1" sz="2000"/>
                    </a:p>
                  </a:txBody>
                  <a:tcPr marT="91425" marB="91425" marR="91425" marL="91425">
                    <a:solidFill>
                      <a:schemeClr val="lt2"/>
                    </a:solidFill>
                  </a:tcPr>
                </a:tc>
              </a:tr>
              <a:tr h="534325">
                <a:tc>
                  <a:txBody>
                    <a:bodyPr/>
                    <a:lstStyle/>
                    <a:p>
                      <a:pPr indent="0" lvl="0" marL="0" rtl="0" algn="ctr">
                        <a:spcBef>
                          <a:spcPts val="0"/>
                        </a:spcBef>
                        <a:spcAft>
                          <a:spcPts val="0"/>
                        </a:spcAft>
                        <a:buNone/>
                      </a:pPr>
                      <a:r>
                        <a:rPr lang="en" sz="1800"/>
                        <a:t>&lt; 2.2e-16 </a:t>
                      </a:r>
                      <a:endParaRPr sz="1800"/>
                    </a:p>
                  </a:txBody>
                  <a:tcPr marT="91425" marB="91425" marR="91425" marL="91425"/>
                </a:tc>
              </a:tr>
            </a:tbl>
          </a:graphicData>
        </a:graphic>
      </p:graphicFrame>
      <p:sp>
        <p:nvSpPr>
          <p:cNvPr id="170" name="Google Shape;170;p25"/>
          <p:cNvSpPr/>
          <p:nvPr/>
        </p:nvSpPr>
        <p:spPr>
          <a:xfrm>
            <a:off x="2008875" y="1387775"/>
            <a:ext cx="6531300" cy="330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Summary of Final Model</a:t>
            </a:r>
            <a:endParaRPr b="1" sz="1400"/>
          </a:p>
        </p:txBody>
      </p:sp>
      <p:sp>
        <p:nvSpPr>
          <p:cNvPr id="176" name="Google Shape;17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25000"/>
          </a:p>
          <a:p>
            <a:pPr indent="0" lvl="0" marL="0" rtl="0" algn="l">
              <a:spcBef>
                <a:spcPts val="1600"/>
              </a:spcBef>
              <a:spcAft>
                <a:spcPts val="0"/>
              </a:spcAft>
              <a:buNone/>
            </a:pPr>
            <a:r>
              <a:t/>
            </a:r>
            <a:endParaRPr baseline="-25000" sz="1100">
              <a:solidFill>
                <a:srgbClr val="222222"/>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a:p>
        </p:txBody>
      </p:sp>
      <p:pic>
        <p:nvPicPr>
          <p:cNvPr id="177" name="Google Shape;177;p26"/>
          <p:cNvPicPr preferRelativeResize="0"/>
          <p:nvPr/>
        </p:nvPicPr>
        <p:blipFill>
          <a:blip r:embed="rId3">
            <a:alphaModFix/>
          </a:blip>
          <a:stretch>
            <a:fillRect/>
          </a:stretch>
        </p:blipFill>
        <p:spPr>
          <a:xfrm>
            <a:off x="1757700" y="1017725"/>
            <a:ext cx="5297624" cy="3805400"/>
          </a:xfrm>
          <a:prstGeom prst="rect">
            <a:avLst/>
          </a:prstGeom>
          <a:noFill/>
          <a:ln>
            <a:noFill/>
          </a:ln>
        </p:spPr>
      </p:pic>
      <p:sp>
        <p:nvSpPr>
          <p:cNvPr id="178" name="Google Shape;178;p26"/>
          <p:cNvSpPr/>
          <p:nvPr/>
        </p:nvSpPr>
        <p:spPr>
          <a:xfrm>
            <a:off x="5172625" y="1125750"/>
            <a:ext cx="1135500" cy="283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2413600" y="4396225"/>
            <a:ext cx="1662300" cy="22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Assumption</a:t>
            </a:r>
            <a:r>
              <a:rPr lang="en"/>
              <a:t>: Linearity, Homoskedasticity, Normality </a:t>
            </a:r>
            <a:endParaRPr/>
          </a:p>
        </p:txBody>
      </p:sp>
      <p:sp>
        <p:nvSpPr>
          <p:cNvPr id="185" name="Google Shape;18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 name="Google Shape;186;p27"/>
          <p:cNvPicPr preferRelativeResize="0"/>
          <p:nvPr/>
        </p:nvPicPr>
        <p:blipFill rotWithShape="1">
          <a:blip r:embed="rId3">
            <a:alphaModFix/>
          </a:blip>
          <a:srcRect b="-5193" l="0" r="0" t="3948"/>
          <a:stretch/>
        </p:blipFill>
        <p:spPr>
          <a:xfrm>
            <a:off x="311700" y="1529425"/>
            <a:ext cx="2946200" cy="2944450"/>
          </a:xfrm>
          <a:prstGeom prst="rect">
            <a:avLst/>
          </a:prstGeom>
          <a:noFill/>
          <a:ln>
            <a:noFill/>
          </a:ln>
        </p:spPr>
      </p:pic>
      <p:pic>
        <p:nvPicPr>
          <p:cNvPr id="187" name="Google Shape;187;p27"/>
          <p:cNvPicPr preferRelativeResize="0"/>
          <p:nvPr/>
        </p:nvPicPr>
        <p:blipFill>
          <a:blip r:embed="rId4">
            <a:alphaModFix/>
          </a:blip>
          <a:stretch>
            <a:fillRect/>
          </a:stretch>
        </p:blipFill>
        <p:spPr>
          <a:xfrm>
            <a:off x="3257900" y="1864650"/>
            <a:ext cx="2744600" cy="2483250"/>
          </a:xfrm>
          <a:prstGeom prst="rect">
            <a:avLst/>
          </a:prstGeom>
          <a:noFill/>
          <a:ln>
            <a:noFill/>
          </a:ln>
        </p:spPr>
      </p:pic>
      <p:pic>
        <p:nvPicPr>
          <p:cNvPr id="188" name="Google Shape;188;p27"/>
          <p:cNvPicPr preferRelativeResize="0"/>
          <p:nvPr/>
        </p:nvPicPr>
        <p:blipFill rotWithShape="1">
          <a:blip r:embed="rId5">
            <a:alphaModFix/>
          </a:blip>
          <a:srcRect b="-5928" l="0" r="-12485" t="-5928"/>
          <a:stretch/>
        </p:blipFill>
        <p:spPr>
          <a:xfrm>
            <a:off x="5915075" y="1707900"/>
            <a:ext cx="3125325" cy="286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r>
              <a:rPr lang="en"/>
              <a:t> - Model Interpretation</a:t>
            </a:r>
            <a:endParaRPr/>
          </a:p>
        </p:txBody>
      </p:sp>
      <p:graphicFrame>
        <p:nvGraphicFramePr>
          <p:cNvPr id="194" name="Google Shape;194;p28"/>
          <p:cNvGraphicFramePr/>
          <p:nvPr/>
        </p:nvGraphicFramePr>
        <p:xfrm>
          <a:off x="1025675" y="1099125"/>
          <a:ext cx="3000000" cy="3000000"/>
        </p:xfrm>
        <a:graphic>
          <a:graphicData uri="http://schemas.openxmlformats.org/drawingml/2006/table">
            <a:tbl>
              <a:tblPr>
                <a:noFill/>
                <a:tableStyleId>{5671A2FC-E953-441C-B40C-A942230739CD}</a:tableStyleId>
              </a:tblPr>
              <a:tblGrid>
                <a:gridCol w="1650350"/>
                <a:gridCol w="1328350"/>
                <a:gridCol w="1328350"/>
                <a:gridCol w="1328350"/>
                <a:gridCol w="1368600"/>
              </a:tblGrid>
              <a:tr h="289525">
                <a:tc>
                  <a:txBody>
                    <a:bodyPr/>
                    <a:lstStyle/>
                    <a:p>
                      <a:pPr indent="0" lvl="0" marL="0" rtl="0" algn="l">
                        <a:spcBef>
                          <a:spcPts val="0"/>
                        </a:spcBef>
                        <a:spcAft>
                          <a:spcPts val="0"/>
                        </a:spcAft>
                        <a:buNone/>
                      </a:pPr>
                      <a:r>
                        <a:t/>
                      </a:r>
                      <a:endParaRPr sz="900"/>
                    </a:p>
                  </a:txBody>
                  <a:tcPr marT="91425" marB="91425" marR="91425" marL="91425"/>
                </a:tc>
                <a:tc>
                  <a:txBody>
                    <a:bodyPr/>
                    <a:lstStyle/>
                    <a:p>
                      <a:pPr indent="0" lvl="0" marL="0" rtl="0" algn="ctr">
                        <a:spcBef>
                          <a:spcPts val="0"/>
                        </a:spcBef>
                        <a:spcAft>
                          <a:spcPts val="0"/>
                        </a:spcAft>
                        <a:buNone/>
                      </a:pPr>
                      <a:r>
                        <a:rPr b="1" lang="en" sz="900"/>
                        <a:t>Estimate</a:t>
                      </a:r>
                      <a:endParaRPr b="1" sz="900"/>
                    </a:p>
                  </a:txBody>
                  <a:tcPr marT="91425" marB="91425" marR="91425" marL="91425"/>
                </a:tc>
                <a:tc>
                  <a:txBody>
                    <a:bodyPr/>
                    <a:lstStyle/>
                    <a:p>
                      <a:pPr indent="0" lvl="0" marL="0" rtl="0" algn="ctr">
                        <a:spcBef>
                          <a:spcPts val="0"/>
                        </a:spcBef>
                        <a:spcAft>
                          <a:spcPts val="0"/>
                        </a:spcAft>
                        <a:buNone/>
                      </a:pPr>
                      <a:r>
                        <a:rPr b="1" lang="en" sz="900"/>
                        <a:t>Std. Error</a:t>
                      </a:r>
                      <a:endParaRPr b="1" sz="900"/>
                    </a:p>
                  </a:txBody>
                  <a:tcPr marT="91425" marB="91425" marR="91425" marL="91425"/>
                </a:tc>
                <a:tc>
                  <a:txBody>
                    <a:bodyPr/>
                    <a:lstStyle/>
                    <a:p>
                      <a:pPr indent="0" lvl="0" marL="0" rtl="0" algn="ctr">
                        <a:spcBef>
                          <a:spcPts val="0"/>
                        </a:spcBef>
                        <a:spcAft>
                          <a:spcPts val="0"/>
                        </a:spcAft>
                        <a:buNone/>
                      </a:pPr>
                      <a:r>
                        <a:rPr b="1" lang="en" sz="900"/>
                        <a:t>t value</a:t>
                      </a:r>
                      <a:endParaRPr b="1" sz="900"/>
                    </a:p>
                  </a:txBody>
                  <a:tcPr marT="91425" marB="91425" marR="91425" marL="91425"/>
                </a:tc>
                <a:tc>
                  <a:txBody>
                    <a:bodyPr/>
                    <a:lstStyle/>
                    <a:p>
                      <a:pPr indent="0" lvl="0" marL="0" rtl="0" algn="ctr">
                        <a:spcBef>
                          <a:spcPts val="0"/>
                        </a:spcBef>
                        <a:spcAft>
                          <a:spcPts val="0"/>
                        </a:spcAft>
                        <a:buNone/>
                      </a:pPr>
                      <a:r>
                        <a:rPr b="1" lang="en" sz="900"/>
                        <a:t>Pr(&gt;|t|)</a:t>
                      </a:r>
                      <a:endParaRPr b="1" sz="900"/>
                    </a:p>
                  </a:txBody>
                  <a:tcPr marT="91425" marB="91425" marR="91425" marL="91425"/>
                </a:tc>
              </a:tr>
              <a:tr h="302475">
                <a:tc>
                  <a:txBody>
                    <a:bodyPr/>
                    <a:lstStyle/>
                    <a:p>
                      <a:pPr indent="0" lvl="0" marL="0" rtl="0" algn="l">
                        <a:spcBef>
                          <a:spcPts val="0"/>
                        </a:spcBef>
                        <a:spcAft>
                          <a:spcPts val="0"/>
                        </a:spcAft>
                        <a:buNone/>
                      </a:pPr>
                      <a:r>
                        <a:rPr b="1" lang="en" sz="900"/>
                        <a:t>(Intercept)</a:t>
                      </a:r>
                      <a:endParaRPr b="1" sz="900"/>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t>9.349909</a:t>
                      </a:r>
                      <a:endParaRPr sz="900"/>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t>0.006007</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1556.527</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0.00E+00</a:t>
                      </a:r>
                      <a:endParaRPr sz="900"/>
                    </a:p>
                  </a:txBody>
                  <a:tcPr marT="91425" marB="91425" marR="91425" marL="91425"/>
                </a:tc>
              </a:tr>
              <a:tr h="302475">
                <a:tc>
                  <a:txBody>
                    <a:bodyPr/>
                    <a:lstStyle/>
                    <a:p>
                      <a:pPr indent="0" lvl="0" marL="0" rtl="0" algn="l">
                        <a:spcBef>
                          <a:spcPts val="0"/>
                        </a:spcBef>
                        <a:spcAft>
                          <a:spcPts val="0"/>
                        </a:spcAft>
                        <a:buNone/>
                      </a:pPr>
                      <a:r>
                        <a:rPr b="1" lang="en"/>
                        <a:t>carat.log</a:t>
                      </a:r>
                      <a:endParaRPr b="1"/>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1.965403</a:t>
                      </a:r>
                      <a:endParaRPr b="1"/>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t>0.000601</a:t>
                      </a:r>
                      <a:endParaRPr sz="900"/>
                    </a:p>
                  </a:txBody>
                  <a:tcPr marT="91425" marB="91425" marR="91425" marL="91425">
                    <a:lnL cap="flat" cmpd="sng" w="9525">
                      <a:solidFill>
                        <a:srgbClr val="FF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900"/>
                        <a:t>3269.727</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0.00E+00</a:t>
                      </a:r>
                      <a:endParaRPr sz="900"/>
                    </a:p>
                  </a:txBody>
                  <a:tcPr marT="91425" marB="91425" marR="91425" marL="91425"/>
                </a:tc>
              </a:tr>
              <a:tr h="302475">
                <a:tc>
                  <a:txBody>
                    <a:bodyPr/>
                    <a:lstStyle/>
                    <a:p>
                      <a:pPr indent="0" lvl="0" marL="0" rtl="0" algn="l">
                        <a:spcBef>
                          <a:spcPts val="0"/>
                        </a:spcBef>
                        <a:spcAft>
                          <a:spcPts val="0"/>
                        </a:spcAft>
                        <a:buNone/>
                      </a:pPr>
                      <a:r>
                        <a:rPr b="1" lang="en" sz="900"/>
                        <a:t>clarityIF</a:t>
                      </a:r>
                      <a:endParaRPr b="1" sz="900"/>
                    </a:p>
                  </a:txBody>
                  <a:tcPr marT="91425" marB="91425" marR="91425" marL="91425">
                    <a:lnT cap="flat" cmpd="sng" w="9525">
                      <a:solidFill>
                        <a:srgbClr val="FF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t>-0.26029</a:t>
                      </a:r>
                      <a:endParaRPr sz="900"/>
                    </a:p>
                  </a:txBody>
                  <a:tcPr marT="91425" marB="91425" marR="91425" marL="91425">
                    <a:lnT cap="flat" cmpd="sng" w="9525">
                      <a:solidFill>
                        <a:srgbClr val="FF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t>0.005558</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-46.8344</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0.00E+00</a:t>
                      </a:r>
                      <a:endParaRPr sz="900"/>
                    </a:p>
                  </a:txBody>
                  <a:tcPr marT="91425" marB="91425" marR="91425" marL="91425"/>
                </a:tc>
              </a:tr>
              <a:tr h="302475">
                <a:tc>
                  <a:txBody>
                    <a:bodyPr/>
                    <a:lstStyle/>
                    <a:p>
                      <a:pPr indent="0" lvl="0" marL="0" rtl="0" algn="l">
                        <a:spcBef>
                          <a:spcPts val="0"/>
                        </a:spcBef>
                        <a:spcAft>
                          <a:spcPts val="0"/>
                        </a:spcAft>
                        <a:buNone/>
                      </a:pPr>
                      <a:r>
                        <a:rPr b="1" lang="en" sz="900"/>
                        <a:t>claritySI1</a:t>
                      </a:r>
                      <a:endParaRPr b="1" sz="900"/>
                    </a:p>
                  </a:txBody>
                  <a:tcPr marT="91425" marB="91425" marR="91425" marL="91425"/>
                </a:tc>
                <a:tc>
                  <a:txBody>
                    <a:bodyPr/>
                    <a:lstStyle/>
                    <a:p>
                      <a:pPr indent="0" lvl="0" marL="0" rtl="0" algn="ctr">
                        <a:lnSpc>
                          <a:spcPct val="115000"/>
                        </a:lnSpc>
                        <a:spcBef>
                          <a:spcPts val="0"/>
                        </a:spcBef>
                        <a:spcAft>
                          <a:spcPts val="0"/>
                        </a:spcAft>
                        <a:buNone/>
                      </a:pPr>
                      <a:r>
                        <a:rPr lang="en" sz="900"/>
                        <a:t>-0.63853</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0.005368</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-118.959</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0.00E+00</a:t>
                      </a:r>
                      <a:endParaRPr sz="900"/>
                    </a:p>
                  </a:txBody>
                  <a:tcPr marT="91425" marB="91425" marR="91425" marL="91425"/>
                </a:tc>
              </a:tr>
              <a:tr h="289525">
                <a:tc>
                  <a:txBody>
                    <a:bodyPr/>
                    <a:lstStyle/>
                    <a:p>
                      <a:pPr indent="0" lvl="0" marL="0" rtl="0" algn="l">
                        <a:spcBef>
                          <a:spcPts val="0"/>
                        </a:spcBef>
                        <a:spcAft>
                          <a:spcPts val="0"/>
                        </a:spcAft>
                        <a:buNone/>
                      </a:pPr>
                      <a:r>
                        <a:rPr b="1" lang="en" sz="900"/>
                        <a:t>…</a:t>
                      </a:r>
                      <a:endParaRPr b="1" sz="900"/>
                    </a:p>
                  </a:txBody>
                  <a:tcPr marT="91425" marB="91425" marR="91425" marL="91425"/>
                </a:tc>
                <a:tc>
                  <a:txBody>
                    <a:bodyPr/>
                    <a:lstStyle/>
                    <a:p>
                      <a:pPr indent="0" lvl="0" marL="0" rtl="0" algn="ctr">
                        <a:spcBef>
                          <a:spcPts val="0"/>
                        </a:spcBef>
                        <a:spcAft>
                          <a:spcPts val="0"/>
                        </a:spcAft>
                        <a:buNone/>
                      </a:pPr>
                      <a:r>
                        <a:t/>
                      </a:r>
                      <a:endParaRPr sz="900"/>
                    </a:p>
                  </a:txBody>
                  <a:tcPr marT="91425" marB="91425" marR="91425" marL="91425"/>
                </a:tc>
                <a:tc>
                  <a:txBody>
                    <a:bodyPr/>
                    <a:lstStyle/>
                    <a:p>
                      <a:pPr indent="0" lvl="0" marL="0" rtl="0" algn="ctr">
                        <a:spcBef>
                          <a:spcPts val="0"/>
                        </a:spcBef>
                        <a:spcAft>
                          <a:spcPts val="0"/>
                        </a:spcAft>
                        <a:buNone/>
                      </a:pPr>
                      <a:r>
                        <a:t/>
                      </a:r>
                      <a:endParaRPr sz="900"/>
                    </a:p>
                  </a:txBody>
                  <a:tcPr marT="91425" marB="91425" marR="91425" marL="91425"/>
                </a:tc>
                <a:tc>
                  <a:txBody>
                    <a:bodyPr/>
                    <a:lstStyle/>
                    <a:p>
                      <a:pPr indent="0" lvl="0" marL="0" rtl="0" algn="ctr">
                        <a:spcBef>
                          <a:spcPts val="0"/>
                        </a:spcBef>
                        <a:spcAft>
                          <a:spcPts val="0"/>
                        </a:spcAft>
                        <a:buNone/>
                      </a:pPr>
                      <a:r>
                        <a:t/>
                      </a:r>
                      <a:endParaRPr sz="900"/>
                    </a:p>
                  </a:txBody>
                  <a:tcPr marT="91425" marB="91425" marR="91425" marL="91425"/>
                </a:tc>
                <a:tc>
                  <a:txBody>
                    <a:bodyPr/>
                    <a:lstStyle/>
                    <a:p>
                      <a:pPr indent="0" lvl="0" marL="0" rtl="0" algn="ctr">
                        <a:spcBef>
                          <a:spcPts val="0"/>
                        </a:spcBef>
                        <a:spcAft>
                          <a:spcPts val="0"/>
                        </a:spcAft>
                        <a:buNone/>
                      </a:pPr>
                      <a:r>
                        <a:t/>
                      </a:r>
                      <a:endParaRPr sz="900"/>
                    </a:p>
                  </a:txBody>
                  <a:tcPr marT="91425" marB="91425" marR="91425" marL="91425"/>
                </a:tc>
              </a:tr>
              <a:tr h="302475">
                <a:tc>
                  <a:txBody>
                    <a:bodyPr/>
                    <a:lstStyle/>
                    <a:p>
                      <a:pPr indent="0" lvl="0" marL="0" rtl="0" algn="l">
                        <a:spcBef>
                          <a:spcPts val="0"/>
                        </a:spcBef>
                        <a:spcAft>
                          <a:spcPts val="0"/>
                        </a:spcAft>
                        <a:buNone/>
                      </a:pPr>
                      <a:r>
                        <a:rPr b="1" lang="en" sz="900"/>
                        <a:t>colorE</a:t>
                      </a:r>
                      <a:endParaRPr b="1" sz="900"/>
                    </a:p>
                  </a:txBody>
                  <a:tcPr marT="91425" marB="91425" marR="91425" marL="91425"/>
                </a:tc>
                <a:tc>
                  <a:txBody>
                    <a:bodyPr/>
                    <a:lstStyle/>
                    <a:p>
                      <a:pPr indent="0" lvl="0" marL="0" rtl="0" algn="ctr">
                        <a:lnSpc>
                          <a:spcPct val="115000"/>
                        </a:lnSpc>
                        <a:spcBef>
                          <a:spcPts val="0"/>
                        </a:spcBef>
                        <a:spcAft>
                          <a:spcPts val="0"/>
                        </a:spcAft>
                        <a:buNone/>
                      </a:pPr>
                      <a:r>
                        <a:rPr lang="en" sz="900"/>
                        <a:t>-0.06223</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0.001259</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-49.4265</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0.00E+00</a:t>
                      </a:r>
                      <a:endParaRPr sz="900"/>
                    </a:p>
                  </a:txBody>
                  <a:tcPr marT="91425" marB="91425" marR="91425" marL="91425"/>
                </a:tc>
              </a:tr>
              <a:tr h="302475">
                <a:tc>
                  <a:txBody>
                    <a:bodyPr/>
                    <a:lstStyle/>
                    <a:p>
                      <a:pPr indent="0" lvl="0" marL="0" rtl="0" algn="l">
                        <a:spcBef>
                          <a:spcPts val="0"/>
                        </a:spcBef>
                        <a:spcAft>
                          <a:spcPts val="0"/>
                        </a:spcAft>
                        <a:buNone/>
                      </a:pPr>
                      <a:r>
                        <a:rPr b="1" lang="en" sz="900"/>
                        <a:t>colorF</a:t>
                      </a:r>
                      <a:endParaRPr b="1" sz="900"/>
                    </a:p>
                  </a:txBody>
                  <a:tcPr marT="91425" marB="91425" marR="91425" marL="91425"/>
                </a:tc>
                <a:tc>
                  <a:txBody>
                    <a:bodyPr/>
                    <a:lstStyle/>
                    <a:p>
                      <a:pPr indent="0" lvl="0" marL="0" rtl="0" algn="ctr">
                        <a:lnSpc>
                          <a:spcPct val="115000"/>
                        </a:lnSpc>
                        <a:spcBef>
                          <a:spcPts val="0"/>
                        </a:spcBef>
                        <a:spcAft>
                          <a:spcPts val="0"/>
                        </a:spcAft>
                        <a:buNone/>
                      </a:pPr>
                      <a:r>
                        <a:rPr lang="en" sz="900"/>
                        <a:t>-0.09471</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0.001253</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-75.6022</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0.00E+00</a:t>
                      </a:r>
                      <a:endParaRPr sz="900"/>
                    </a:p>
                  </a:txBody>
                  <a:tcPr marT="91425" marB="91425" marR="91425" marL="91425"/>
                </a:tc>
              </a:tr>
              <a:tr h="289525">
                <a:tc>
                  <a:txBody>
                    <a:bodyPr/>
                    <a:lstStyle/>
                    <a:p>
                      <a:pPr indent="0" lvl="0" marL="0" rtl="0" algn="l">
                        <a:spcBef>
                          <a:spcPts val="0"/>
                        </a:spcBef>
                        <a:spcAft>
                          <a:spcPts val="0"/>
                        </a:spcAft>
                        <a:buNone/>
                      </a:pPr>
                      <a:r>
                        <a:rPr b="1" lang="en" sz="900"/>
                        <a:t>…</a:t>
                      </a:r>
                      <a:endParaRPr b="1" sz="900"/>
                    </a:p>
                  </a:txBody>
                  <a:tcPr marT="91425" marB="91425" marR="91425" marL="91425"/>
                </a:tc>
                <a:tc>
                  <a:txBody>
                    <a:bodyPr/>
                    <a:lstStyle/>
                    <a:p>
                      <a:pPr indent="0" lvl="0" marL="0" rtl="0" algn="ctr">
                        <a:spcBef>
                          <a:spcPts val="0"/>
                        </a:spcBef>
                        <a:spcAft>
                          <a:spcPts val="0"/>
                        </a:spcAft>
                        <a:buNone/>
                      </a:pPr>
                      <a:r>
                        <a:t/>
                      </a:r>
                      <a:endParaRPr sz="900"/>
                    </a:p>
                  </a:txBody>
                  <a:tcPr marT="91425" marB="91425" marR="91425" marL="91425"/>
                </a:tc>
                <a:tc>
                  <a:txBody>
                    <a:bodyPr/>
                    <a:lstStyle/>
                    <a:p>
                      <a:pPr indent="0" lvl="0" marL="0" rtl="0" algn="ctr">
                        <a:spcBef>
                          <a:spcPts val="0"/>
                        </a:spcBef>
                        <a:spcAft>
                          <a:spcPts val="0"/>
                        </a:spcAft>
                        <a:buNone/>
                      </a:pPr>
                      <a:r>
                        <a:t/>
                      </a:r>
                      <a:endParaRPr sz="900"/>
                    </a:p>
                  </a:txBody>
                  <a:tcPr marT="91425" marB="91425" marR="91425" marL="91425"/>
                </a:tc>
                <a:tc>
                  <a:txBody>
                    <a:bodyPr/>
                    <a:lstStyle/>
                    <a:p>
                      <a:pPr indent="0" lvl="0" marL="0" rtl="0" algn="ctr">
                        <a:spcBef>
                          <a:spcPts val="0"/>
                        </a:spcBef>
                        <a:spcAft>
                          <a:spcPts val="0"/>
                        </a:spcAft>
                        <a:buNone/>
                      </a:pPr>
                      <a:r>
                        <a:t/>
                      </a:r>
                      <a:endParaRPr sz="900"/>
                    </a:p>
                  </a:txBody>
                  <a:tcPr marT="91425" marB="91425" marR="91425" marL="91425"/>
                </a:tc>
                <a:tc>
                  <a:txBody>
                    <a:bodyPr/>
                    <a:lstStyle/>
                    <a:p>
                      <a:pPr indent="0" lvl="0" marL="0" rtl="0" algn="ctr">
                        <a:spcBef>
                          <a:spcPts val="0"/>
                        </a:spcBef>
                        <a:spcAft>
                          <a:spcPts val="0"/>
                        </a:spcAft>
                        <a:buNone/>
                      </a:pPr>
                      <a:r>
                        <a:t/>
                      </a:r>
                      <a:endParaRPr sz="900"/>
                    </a:p>
                  </a:txBody>
                  <a:tcPr marT="91425" marB="91425" marR="91425" marL="91425"/>
                </a:tc>
              </a:tr>
              <a:tr h="341675">
                <a:tc>
                  <a:txBody>
                    <a:bodyPr/>
                    <a:lstStyle/>
                    <a:p>
                      <a:pPr indent="0" lvl="0" marL="0" rtl="0" algn="l">
                        <a:spcBef>
                          <a:spcPts val="0"/>
                        </a:spcBef>
                        <a:spcAft>
                          <a:spcPts val="0"/>
                        </a:spcAft>
                        <a:buNone/>
                      </a:pPr>
                      <a:r>
                        <a:rPr b="1" lang="en" sz="900"/>
                        <a:t>cutIdeal</a:t>
                      </a:r>
                      <a:endParaRPr b="1" sz="900"/>
                    </a:p>
                  </a:txBody>
                  <a:tcPr marT="91425" marB="91425" marR="91425" marL="91425"/>
                </a:tc>
                <a:tc>
                  <a:txBody>
                    <a:bodyPr/>
                    <a:lstStyle/>
                    <a:p>
                      <a:pPr indent="0" lvl="0" marL="0" rtl="0" algn="ctr">
                        <a:lnSpc>
                          <a:spcPct val="115000"/>
                        </a:lnSpc>
                        <a:spcBef>
                          <a:spcPts val="0"/>
                        </a:spcBef>
                        <a:spcAft>
                          <a:spcPts val="0"/>
                        </a:spcAft>
                        <a:buNone/>
                      </a:pPr>
                      <a:r>
                        <a:rPr lang="en" sz="900"/>
                        <a:t>-0.08228</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0.002895</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-28.4208</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2.43E-177</a:t>
                      </a:r>
                      <a:endParaRPr sz="900"/>
                    </a:p>
                  </a:txBody>
                  <a:tcPr marT="91425" marB="91425" marR="91425" marL="91425"/>
                </a:tc>
              </a:tr>
              <a:tr h="313875">
                <a:tc>
                  <a:txBody>
                    <a:bodyPr/>
                    <a:lstStyle/>
                    <a:p>
                      <a:pPr indent="0" lvl="0" marL="0" rtl="0" algn="l">
                        <a:spcBef>
                          <a:spcPts val="0"/>
                        </a:spcBef>
                        <a:spcAft>
                          <a:spcPts val="0"/>
                        </a:spcAft>
                        <a:buNone/>
                      </a:pPr>
                      <a:r>
                        <a:rPr b="1" lang="en" sz="900"/>
                        <a:t>cutVery Good</a:t>
                      </a:r>
                      <a:endParaRPr b="1" sz="900"/>
                    </a:p>
                  </a:txBody>
                  <a:tcPr marT="91425" marB="91425" marR="91425" marL="91425"/>
                </a:tc>
                <a:tc>
                  <a:txBody>
                    <a:bodyPr/>
                    <a:lstStyle/>
                    <a:p>
                      <a:pPr indent="0" lvl="0" marL="0" rtl="0" algn="ctr">
                        <a:lnSpc>
                          <a:spcPct val="115000"/>
                        </a:lnSpc>
                        <a:spcBef>
                          <a:spcPts val="0"/>
                        </a:spcBef>
                        <a:spcAft>
                          <a:spcPts val="0"/>
                        </a:spcAft>
                        <a:buNone/>
                      </a:pPr>
                      <a:r>
                        <a:rPr lang="en" sz="900"/>
                        <a:t>-0.25272</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0.002932</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-86.1804</a:t>
                      </a:r>
                      <a:endParaRPr sz="900"/>
                    </a:p>
                  </a:txBody>
                  <a:tcPr marT="91425" marB="91425" marR="91425" marL="91425"/>
                </a:tc>
                <a:tc>
                  <a:txBody>
                    <a:bodyPr/>
                    <a:lstStyle/>
                    <a:p>
                      <a:pPr indent="0" lvl="0" marL="0" rtl="0" algn="ctr">
                        <a:lnSpc>
                          <a:spcPct val="115000"/>
                        </a:lnSpc>
                        <a:spcBef>
                          <a:spcPts val="0"/>
                        </a:spcBef>
                        <a:spcAft>
                          <a:spcPts val="0"/>
                        </a:spcAft>
                        <a:buNone/>
                      </a:pPr>
                      <a:r>
                        <a:rPr lang="en" sz="900"/>
                        <a:t>0.00E+00</a:t>
                      </a:r>
                      <a:endParaRPr sz="9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r>
              <a:rPr lang="en"/>
              <a:t> - Model Interpretation</a:t>
            </a:r>
            <a:endParaRPr/>
          </a:p>
        </p:txBody>
      </p:sp>
      <p:sp>
        <p:nvSpPr>
          <p:cNvPr id="200" name="Google Shape;200;p29"/>
          <p:cNvSpPr txBox="1"/>
          <p:nvPr>
            <p:ph idx="1" type="body"/>
          </p:nvPr>
        </p:nvSpPr>
        <p:spPr>
          <a:xfrm>
            <a:off x="3378850" y="1352275"/>
            <a:ext cx="238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log y ~</a:t>
            </a:r>
            <a:r>
              <a:rPr lang="en" sz="2400"/>
              <a:t> </a:t>
            </a:r>
            <a:r>
              <a:rPr lang="en" sz="2400">
                <a:solidFill>
                  <a:srgbClr val="FF0000"/>
                </a:solidFill>
                <a:highlight>
                  <a:srgbClr val="FFFFFF"/>
                </a:highlight>
                <a:latin typeface="Roboto"/>
                <a:ea typeface="Roboto"/>
                <a:cs typeface="Roboto"/>
                <a:sym typeface="Roboto"/>
              </a:rPr>
              <a:t>β</a:t>
            </a:r>
            <a:r>
              <a:rPr lang="en" sz="2400">
                <a:solidFill>
                  <a:srgbClr val="000000"/>
                </a:solidFill>
              </a:rPr>
              <a:t>log x</a:t>
            </a:r>
            <a:endParaRPr sz="2400">
              <a:solidFill>
                <a:srgbClr val="000000"/>
              </a:solidFill>
            </a:endParaRPr>
          </a:p>
        </p:txBody>
      </p:sp>
      <p:sp>
        <p:nvSpPr>
          <p:cNvPr id="201" name="Google Shape;201;p29"/>
          <p:cNvSpPr txBox="1"/>
          <p:nvPr/>
        </p:nvSpPr>
        <p:spPr>
          <a:xfrm>
            <a:off x="1259200" y="2235025"/>
            <a:ext cx="6895500" cy="6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Proxima Nova"/>
                <a:ea typeface="Proxima Nova"/>
                <a:cs typeface="Proxima Nova"/>
                <a:sym typeface="Proxima Nova"/>
              </a:rPr>
              <a:t>1% </a:t>
            </a:r>
            <a:r>
              <a:rPr lang="en" sz="1800">
                <a:latin typeface="Proxima Nova"/>
                <a:ea typeface="Proxima Nova"/>
                <a:cs typeface="Proxima Nova"/>
                <a:sym typeface="Proxima Nova"/>
              </a:rPr>
              <a:t>increase in x =&gt; </a:t>
            </a:r>
            <a:r>
              <a:rPr lang="en" sz="1800">
                <a:solidFill>
                  <a:srgbClr val="FF0000"/>
                </a:solidFill>
                <a:latin typeface="Proxima Nova"/>
                <a:ea typeface="Proxima Nova"/>
                <a:cs typeface="Proxima Nova"/>
                <a:sym typeface="Proxima Nova"/>
              </a:rPr>
              <a:t>β%</a:t>
            </a:r>
            <a:r>
              <a:rPr lang="en" sz="1800">
                <a:latin typeface="Proxima Nova"/>
                <a:ea typeface="Proxima Nova"/>
                <a:cs typeface="Proxima Nova"/>
                <a:sym typeface="Proxima Nova"/>
              </a:rPr>
              <a:t> increase in y (</a:t>
            </a:r>
            <a:r>
              <a:rPr lang="en" sz="1800" u="sng">
                <a:latin typeface="Proxima Nova"/>
                <a:ea typeface="Proxima Nova"/>
                <a:cs typeface="Proxima Nova"/>
                <a:sym typeface="Proxima Nova"/>
              </a:rPr>
              <a:t>appro</a:t>
            </a:r>
            <a:r>
              <a:rPr lang="en" sz="1800" u="sng">
                <a:latin typeface="Proxima Nova"/>
                <a:ea typeface="Proxima Nova"/>
                <a:cs typeface="Proxima Nova"/>
                <a:sym typeface="Proxima Nova"/>
              </a:rPr>
              <a:t>x</a:t>
            </a:r>
            <a:r>
              <a:rPr lang="en" sz="1800">
                <a:latin typeface="Proxima Nova"/>
                <a:ea typeface="Proxima Nova"/>
                <a:cs typeface="Proxima Nova"/>
                <a:sym typeface="Proxima Nova"/>
              </a:rPr>
              <a:t>.</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202" name="Google Shape;202;p29"/>
          <p:cNvSpPr txBox="1"/>
          <p:nvPr/>
        </p:nvSpPr>
        <p:spPr>
          <a:xfrm>
            <a:off x="2716100" y="3031300"/>
            <a:ext cx="3981600" cy="6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Proxima Nova"/>
                <a:ea typeface="Proxima Nova"/>
                <a:cs typeface="Proxima Nova"/>
                <a:sym typeface="Proxima Nova"/>
              </a:rPr>
              <a:t>β</a:t>
            </a:r>
            <a:r>
              <a:rPr lang="en" sz="1800">
                <a:latin typeface="Proxima Nova"/>
                <a:ea typeface="Proxima Nova"/>
                <a:cs typeface="Proxima Nova"/>
                <a:sym typeface="Proxima Nova"/>
              </a:rPr>
              <a:t> = 2</a:t>
            </a:r>
            <a:endParaRPr sz="1800">
              <a:latin typeface="Proxima Nova"/>
              <a:ea typeface="Proxima Nova"/>
              <a:cs typeface="Proxima Nova"/>
              <a:sym typeface="Proxima Nova"/>
            </a:endParaRPr>
          </a:p>
        </p:txBody>
      </p:sp>
      <p:sp>
        <p:nvSpPr>
          <p:cNvPr id="203" name="Google Shape;203;p29"/>
          <p:cNvSpPr txBox="1"/>
          <p:nvPr/>
        </p:nvSpPr>
        <p:spPr>
          <a:xfrm>
            <a:off x="1998275" y="3827575"/>
            <a:ext cx="5417100" cy="6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Proxima Nova"/>
                <a:ea typeface="Proxima Nova"/>
                <a:cs typeface="Proxima Nova"/>
                <a:sym typeface="Proxima Nova"/>
              </a:rPr>
              <a:t>1%</a:t>
            </a:r>
            <a:r>
              <a:rPr lang="en" sz="1800">
                <a:latin typeface="Proxima Nova"/>
                <a:ea typeface="Proxima Nova"/>
                <a:cs typeface="Proxima Nova"/>
                <a:sym typeface="Proxima Nova"/>
              </a:rPr>
              <a:t> increase in </a:t>
            </a:r>
            <a:r>
              <a:rPr b="1" lang="en" sz="1800">
                <a:latin typeface="Proxima Nova"/>
                <a:ea typeface="Proxima Nova"/>
                <a:cs typeface="Proxima Nova"/>
                <a:sym typeface="Proxima Nova"/>
              </a:rPr>
              <a:t>carat</a:t>
            </a:r>
            <a:r>
              <a:rPr lang="en" sz="1800">
                <a:latin typeface="Proxima Nova"/>
                <a:ea typeface="Proxima Nova"/>
                <a:cs typeface="Proxima Nova"/>
                <a:sym typeface="Proxima Nova"/>
              </a:rPr>
              <a:t> =&gt; </a:t>
            </a:r>
            <a:r>
              <a:rPr lang="en" sz="1800">
                <a:solidFill>
                  <a:srgbClr val="FF0000"/>
                </a:solidFill>
                <a:latin typeface="Proxima Nova"/>
                <a:ea typeface="Proxima Nova"/>
                <a:cs typeface="Proxima Nova"/>
                <a:sym typeface="Proxima Nova"/>
              </a:rPr>
              <a:t>2%</a:t>
            </a:r>
            <a:r>
              <a:rPr lang="en" sz="1800">
                <a:latin typeface="Proxima Nova"/>
                <a:ea typeface="Proxima Nova"/>
                <a:cs typeface="Proxima Nova"/>
                <a:sym typeface="Proxima Nova"/>
              </a:rPr>
              <a:t> increase in </a:t>
            </a:r>
            <a:r>
              <a:rPr b="1" lang="en" sz="1800">
                <a:latin typeface="Proxima Nova"/>
                <a:ea typeface="Proxima Nova"/>
                <a:cs typeface="Proxima Nova"/>
                <a:sym typeface="Proxima Nova"/>
              </a:rPr>
              <a:t>price</a:t>
            </a:r>
            <a:endParaRPr b="1" sz="1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r>
              <a:rPr lang="en"/>
              <a:t> - Model </a:t>
            </a:r>
            <a:r>
              <a:rPr lang="en"/>
              <a:t>Interpretation</a:t>
            </a:r>
            <a:endParaRPr/>
          </a:p>
        </p:txBody>
      </p:sp>
      <p:sp>
        <p:nvSpPr>
          <p:cNvPr id="209" name="Google Shape;209;p30"/>
          <p:cNvSpPr txBox="1"/>
          <p:nvPr/>
        </p:nvSpPr>
        <p:spPr>
          <a:xfrm>
            <a:off x="1369725" y="1017725"/>
            <a:ext cx="5417100" cy="6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latin typeface="Proxima Nova"/>
              <a:ea typeface="Proxima Nova"/>
              <a:cs typeface="Proxima Nova"/>
              <a:sym typeface="Proxima Nova"/>
            </a:endParaRPr>
          </a:p>
        </p:txBody>
      </p:sp>
      <p:grpSp>
        <p:nvGrpSpPr>
          <p:cNvPr id="210" name="Google Shape;210;p30"/>
          <p:cNvGrpSpPr/>
          <p:nvPr/>
        </p:nvGrpSpPr>
        <p:grpSpPr>
          <a:xfrm>
            <a:off x="3326429" y="2150641"/>
            <a:ext cx="895500" cy="1088812"/>
            <a:chOff x="3326425" y="2154673"/>
            <a:chExt cx="895500" cy="1078352"/>
          </a:xfrm>
        </p:grpSpPr>
        <p:pic>
          <p:nvPicPr>
            <p:cNvPr id="211" name="Google Shape;211;p30"/>
            <p:cNvPicPr preferRelativeResize="0"/>
            <p:nvPr/>
          </p:nvPicPr>
          <p:blipFill>
            <a:blip r:embed="rId3">
              <a:alphaModFix/>
            </a:blip>
            <a:stretch>
              <a:fillRect/>
            </a:stretch>
          </p:blipFill>
          <p:spPr>
            <a:xfrm>
              <a:off x="3386800" y="2154673"/>
              <a:ext cx="774750" cy="774750"/>
            </a:xfrm>
            <a:prstGeom prst="rect">
              <a:avLst/>
            </a:prstGeom>
            <a:noFill/>
            <a:ln>
              <a:noFill/>
            </a:ln>
          </p:spPr>
        </p:pic>
        <p:sp>
          <p:nvSpPr>
            <p:cNvPr id="212" name="Google Shape;212;p30"/>
            <p:cNvSpPr txBox="1"/>
            <p:nvPr/>
          </p:nvSpPr>
          <p:spPr>
            <a:xfrm>
              <a:off x="3326425" y="2929425"/>
              <a:ext cx="895500" cy="3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1 carat, $1000</a:t>
              </a:r>
              <a:endParaRPr>
                <a:latin typeface="Proxima Nova"/>
                <a:ea typeface="Proxima Nova"/>
                <a:cs typeface="Proxima Nova"/>
                <a:sym typeface="Proxima Nova"/>
              </a:endParaRPr>
            </a:p>
          </p:txBody>
        </p:sp>
      </p:grpSp>
      <p:grpSp>
        <p:nvGrpSpPr>
          <p:cNvPr id="213" name="Google Shape;213;p30"/>
          <p:cNvGrpSpPr/>
          <p:nvPr/>
        </p:nvGrpSpPr>
        <p:grpSpPr>
          <a:xfrm>
            <a:off x="4670379" y="1904049"/>
            <a:ext cx="1147200" cy="1335404"/>
            <a:chOff x="4670375" y="1910450"/>
            <a:chExt cx="1147200" cy="1322575"/>
          </a:xfrm>
        </p:grpSpPr>
        <p:pic>
          <p:nvPicPr>
            <p:cNvPr id="214" name="Google Shape;214;p30"/>
            <p:cNvPicPr preferRelativeResize="0"/>
            <p:nvPr/>
          </p:nvPicPr>
          <p:blipFill>
            <a:blip r:embed="rId3">
              <a:alphaModFix/>
            </a:blip>
            <a:stretch>
              <a:fillRect/>
            </a:stretch>
          </p:blipFill>
          <p:spPr>
            <a:xfrm>
              <a:off x="4670375" y="1910450"/>
              <a:ext cx="1147100" cy="1147100"/>
            </a:xfrm>
            <a:prstGeom prst="rect">
              <a:avLst/>
            </a:prstGeom>
            <a:noFill/>
            <a:ln>
              <a:noFill/>
            </a:ln>
          </p:spPr>
        </p:pic>
        <p:sp>
          <p:nvSpPr>
            <p:cNvPr id="215" name="Google Shape;215;p30"/>
            <p:cNvSpPr txBox="1"/>
            <p:nvPr/>
          </p:nvSpPr>
          <p:spPr>
            <a:xfrm>
              <a:off x="4670375" y="2929425"/>
              <a:ext cx="1147200" cy="3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2 carats</a:t>
              </a:r>
              <a:r>
                <a:rPr lang="en">
                  <a:latin typeface="Proxima Nova"/>
                  <a:ea typeface="Proxima Nova"/>
                  <a:cs typeface="Proxima Nova"/>
                  <a:sym typeface="Proxima Nova"/>
                </a:rPr>
                <a:t>, $4000</a:t>
              </a:r>
              <a:endParaRPr>
                <a:latin typeface="Proxima Nova"/>
                <a:ea typeface="Proxima Nova"/>
                <a:cs typeface="Proxima Nova"/>
                <a:sym typeface="Proxima Nova"/>
              </a:endParaRPr>
            </a:p>
          </p:txBody>
        </p:sp>
      </p:grpSp>
      <p:pic>
        <p:nvPicPr>
          <p:cNvPr id="216" name="Google Shape;216;p30"/>
          <p:cNvPicPr preferRelativeResize="0"/>
          <p:nvPr/>
        </p:nvPicPr>
        <p:blipFill>
          <a:blip r:embed="rId3">
            <a:alphaModFix/>
          </a:blip>
          <a:stretch>
            <a:fillRect/>
          </a:stretch>
        </p:blipFill>
        <p:spPr>
          <a:xfrm>
            <a:off x="1609112" y="3411848"/>
            <a:ext cx="1147098" cy="1158177"/>
          </a:xfrm>
          <a:prstGeom prst="rect">
            <a:avLst/>
          </a:prstGeom>
          <a:noFill/>
          <a:ln>
            <a:noFill/>
          </a:ln>
        </p:spPr>
      </p:pic>
      <p:grpSp>
        <p:nvGrpSpPr>
          <p:cNvPr id="217" name="Google Shape;217;p30"/>
          <p:cNvGrpSpPr/>
          <p:nvPr/>
        </p:nvGrpSpPr>
        <p:grpSpPr>
          <a:xfrm>
            <a:off x="3845292" y="3599984"/>
            <a:ext cx="2432500" cy="782265"/>
            <a:chOff x="4473838" y="3802123"/>
            <a:chExt cx="2432500" cy="774750"/>
          </a:xfrm>
        </p:grpSpPr>
        <p:pic>
          <p:nvPicPr>
            <p:cNvPr id="218" name="Google Shape;218;p30"/>
            <p:cNvPicPr preferRelativeResize="0"/>
            <p:nvPr/>
          </p:nvPicPr>
          <p:blipFill>
            <a:blip r:embed="rId3">
              <a:alphaModFix/>
            </a:blip>
            <a:stretch>
              <a:fillRect/>
            </a:stretch>
          </p:blipFill>
          <p:spPr>
            <a:xfrm>
              <a:off x="4473838" y="3802123"/>
              <a:ext cx="774750" cy="774750"/>
            </a:xfrm>
            <a:prstGeom prst="rect">
              <a:avLst/>
            </a:prstGeom>
            <a:noFill/>
            <a:ln>
              <a:noFill/>
            </a:ln>
          </p:spPr>
        </p:pic>
        <p:pic>
          <p:nvPicPr>
            <p:cNvPr id="219" name="Google Shape;219;p30"/>
            <p:cNvPicPr preferRelativeResize="0"/>
            <p:nvPr/>
          </p:nvPicPr>
          <p:blipFill>
            <a:blip r:embed="rId3">
              <a:alphaModFix/>
            </a:blip>
            <a:stretch>
              <a:fillRect/>
            </a:stretch>
          </p:blipFill>
          <p:spPr>
            <a:xfrm>
              <a:off x="5302713" y="3802123"/>
              <a:ext cx="774750" cy="774750"/>
            </a:xfrm>
            <a:prstGeom prst="rect">
              <a:avLst/>
            </a:prstGeom>
            <a:noFill/>
            <a:ln>
              <a:noFill/>
            </a:ln>
          </p:spPr>
        </p:pic>
        <p:pic>
          <p:nvPicPr>
            <p:cNvPr id="220" name="Google Shape;220;p30"/>
            <p:cNvPicPr preferRelativeResize="0"/>
            <p:nvPr/>
          </p:nvPicPr>
          <p:blipFill>
            <a:blip r:embed="rId3">
              <a:alphaModFix/>
            </a:blip>
            <a:stretch>
              <a:fillRect/>
            </a:stretch>
          </p:blipFill>
          <p:spPr>
            <a:xfrm>
              <a:off x="6131588" y="3802123"/>
              <a:ext cx="774750" cy="774750"/>
            </a:xfrm>
            <a:prstGeom prst="rect">
              <a:avLst/>
            </a:prstGeom>
            <a:noFill/>
            <a:ln>
              <a:noFill/>
            </a:ln>
          </p:spPr>
        </p:pic>
      </p:grpSp>
      <p:sp>
        <p:nvSpPr>
          <p:cNvPr id="221" name="Google Shape;221;p30"/>
          <p:cNvSpPr txBox="1"/>
          <p:nvPr/>
        </p:nvSpPr>
        <p:spPr>
          <a:xfrm>
            <a:off x="3048734" y="3683875"/>
            <a:ext cx="5427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latin typeface="Proxima Nova"/>
                <a:ea typeface="Proxima Nova"/>
                <a:cs typeface="Proxima Nova"/>
                <a:sym typeface="Proxima Nova"/>
              </a:rPr>
              <a:t>=</a:t>
            </a:r>
            <a:endParaRPr b="1" sz="6000">
              <a:latin typeface="Proxima Nova"/>
              <a:ea typeface="Proxima Nova"/>
              <a:cs typeface="Proxima Nova"/>
              <a:sym typeface="Proxima Nova"/>
            </a:endParaRPr>
          </a:p>
        </p:txBody>
      </p:sp>
      <p:pic>
        <p:nvPicPr>
          <p:cNvPr id="222" name="Google Shape;222;p30"/>
          <p:cNvPicPr preferRelativeResize="0"/>
          <p:nvPr/>
        </p:nvPicPr>
        <p:blipFill>
          <a:blip r:embed="rId3">
            <a:alphaModFix/>
          </a:blip>
          <a:stretch>
            <a:fillRect/>
          </a:stretch>
        </p:blipFill>
        <p:spPr>
          <a:xfrm>
            <a:off x="6330127" y="3599819"/>
            <a:ext cx="774748" cy="782231"/>
          </a:xfrm>
          <a:prstGeom prst="rect">
            <a:avLst/>
          </a:prstGeom>
          <a:noFill/>
          <a:ln>
            <a:noFill/>
          </a:ln>
        </p:spPr>
      </p:pic>
      <p:sp>
        <p:nvSpPr>
          <p:cNvPr id="223" name="Google Shape;223;p30"/>
          <p:cNvSpPr txBox="1"/>
          <p:nvPr/>
        </p:nvSpPr>
        <p:spPr>
          <a:xfrm>
            <a:off x="1863450" y="1258538"/>
            <a:ext cx="5417100" cy="6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2 *</a:t>
            </a:r>
            <a:r>
              <a:rPr lang="en" sz="1800">
                <a:latin typeface="Proxima Nova"/>
                <a:ea typeface="Proxima Nova"/>
                <a:cs typeface="Proxima Nova"/>
                <a:sym typeface="Proxima Nova"/>
              </a:rPr>
              <a:t> carat =&gt; 2^β * price = 4 * price</a:t>
            </a:r>
            <a:endParaRPr sz="1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31"/>
          <p:cNvPicPr preferRelativeResize="0"/>
          <p:nvPr/>
        </p:nvPicPr>
        <p:blipFill>
          <a:blip r:embed="rId3">
            <a:alphaModFix/>
          </a:blip>
          <a:stretch>
            <a:fillRect/>
          </a:stretch>
        </p:blipFill>
        <p:spPr>
          <a:xfrm>
            <a:off x="794738" y="0"/>
            <a:ext cx="7554526" cy="50363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Agenda</a:t>
            </a:r>
            <a:endParaRPr b="1"/>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Clr>
                <a:srgbClr val="000000"/>
              </a:buClr>
              <a:buSzPts val="2400"/>
              <a:buAutoNum type="arabicPeriod"/>
            </a:pPr>
            <a:r>
              <a:rPr lang="en" sz="2400">
                <a:solidFill>
                  <a:srgbClr val="000000"/>
                </a:solidFill>
              </a:rPr>
              <a:t>Introduction</a:t>
            </a:r>
            <a:endParaRPr sz="2400">
              <a:solidFill>
                <a:srgbClr val="000000"/>
              </a:solidFill>
            </a:endParaRPr>
          </a:p>
          <a:p>
            <a:pPr indent="-381000" lvl="0" marL="457200" rtl="0" algn="l">
              <a:lnSpc>
                <a:spcPct val="200000"/>
              </a:lnSpc>
              <a:spcBef>
                <a:spcPts val="0"/>
              </a:spcBef>
              <a:spcAft>
                <a:spcPts val="0"/>
              </a:spcAft>
              <a:buClr>
                <a:srgbClr val="000000"/>
              </a:buClr>
              <a:buSzPts val="2400"/>
              <a:buAutoNum type="arabicPeriod"/>
            </a:pPr>
            <a:r>
              <a:rPr lang="en" sz="2400">
                <a:solidFill>
                  <a:srgbClr val="000000"/>
                </a:solidFill>
              </a:rPr>
              <a:t>Data Manipulation</a:t>
            </a:r>
            <a:endParaRPr sz="2400">
              <a:solidFill>
                <a:srgbClr val="000000"/>
              </a:solidFill>
            </a:endParaRPr>
          </a:p>
          <a:p>
            <a:pPr indent="-381000" lvl="0" marL="457200" rtl="0" algn="l">
              <a:lnSpc>
                <a:spcPct val="200000"/>
              </a:lnSpc>
              <a:spcBef>
                <a:spcPts val="0"/>
              </a:spcBef>
              <a:spcAft>
                <a:spcPts val="0"/>
              </a:spcAft>
              <a:buClr>
                <a:srgbClr val="000000"/>
              </a:buClr>
              <a:buSzPts val="2400"/>
              <a:buAutoNum type="arabicPeriod"/>
            </a:pPr>
            <a:r>
              <a:rPr lang="en" sz="2400">
                <a:solidFill>
                  <a:srgbClr val="000000"/>
                </a:solidFill>
              </a:rPr>
              <a:t>Regression Analysis</a:t>
            </a:r>
            <a:endParaRPr sz="2400">
              <a:solidFill>
                <a:srgbClr val="000000"/>
              </a:solidFill>
            </a:endParaRPr>
          </a:p>
          <a:p>
            <a:pPr indent="-381000" lvl="0" marL="457200" rtl="0" algn="l">
              <a:lnSpc>
                <a:spcPct val="200000"/>
              </a:lnSpc>
              <a:spcBef>
                <a:spcPts val="0"/>
              </a:spcBef>
              <a:spcAft>
                <a:spcPts val="0"/>
              </a:spcAft>
              <a:buClr>
                <a:srgbClr val="000000"/>
              </a:buClr>
              <a:buSzPts val="2400"/>
              <a:buAutoNum type="arabicPeriod"/>
            </a:pPr>
            <a:r>
              <a:rPr lang="en" sz="2400">
                <a:solidFill>
                  <a:srgbClr val="000000"/>
                </a:solidFill>
              </a:rPr>
              <a:t>Conclusion</a:t>
            </a:r>
            <a:endParaRPr sz="2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2"/>
          <p:cNvPicPr preferRelativeResize="0"/>
          <p:nvPr/>
        </p:nvPicPr>
        <p:blipFill>
          <a:blip r:embed="rId3">
            <a:alphaModFix/>
          </a:blip>
          <a:stretch>
            <a:fillRect/>
          </a:stretch>
        </p:blipFill>
        <p:spPr>
          <a:xfrm>
            <a:off x="-12695550" y="-13670825"/>
            <a:ext cx="29021474" cy="193547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r>
              <a:rPr lang="en"/>
              <a:t> - Predicting the price of diamonds</a:t>
            </a:r>
            <a:endParaRPr/>
          </a:p>
          <a:p>
            <a:pPr indent="0" lvl="0" marL="0" rtl="0" algn="l">
              <a:spcBef>
                <a:spcPts val="0"/>
              </a:spcBef>
              <a:spcAft>
                <a:spcPts val="0"/>
              </a:spcAft>
              <a:buNone/>
            </a:pPr>
            <a:r>
              <a:t/>
            </a:r>
            <a:endParaRPr/>
          </a:p>
        </p:txBody>
      </p:sp>
      <p:sp>
        <p:nvSpPr>
          <p:cNvPr id="239" name="Google Shape;239;p33"/>
          <p:cNvSpPr txBox="1"/>
          <p:nvPr>
            <p:ph idx="1" type="body"/>
          </p:nvPr>
        </p:nvSpPr>
        <p:spPr>
          <a:xfrm>
            <a:off x="311700" y="1152475"/>
            <a:ext cx="8520600" cy="26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FF"/>
                </a:solidFill>
              </a:rPr>
              <a:t>        </a:t>
            </a:r>
            <a:r>
              <a:rPr b="1" lang="en">
                <a:solidFill>
                  <a:srgbClr val="0000FF"/>
                </a:solidFill>
              </a:rPr>
              <a:t>Heart of the Ocean</a:t>
            </a:r>
            <a:r>
              <a:rPr lang="en"/>
              <a:t> specification: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Predicted price:</a:t>
            </a:r>
            <a:endParaRPr sz="3000"/>
          </a:p>
        </p:txBody>
      </p:sp>
      <p:graphicFrame>
        <p:nvGraphicFramePr>
          <p:cNvPr id="240" name="Google Shape;240;p33"/>
          <p:cNvGraphicFramePr/>
          <p:nvPr/>
        </p:nvGraphicFramePr>
        <p:xfrm>
          <a:off x="3163125" y="1683325"/>
          <a:ext cx="3000000" cy="3000000"/>
        </p:xfrm>
        <a:graphic>
          <a:graphicData uri="http://schemas.openxmlformats.org/drawingml/2006/table">
            <a:tbl>
              <a:tblPr>
                <a:noFill/>
                <a:tableStyleId>{644A05E6-A876-4C71-AA84-396DABD08C0F}</a:tableStyleId>
              </a:tblPr>
              <a:tblGrid>
                <a:gridCol w="1287400"/>
                <a:gridCol w="1287400"/>
                <a:gridCol w="1287400"/>
                <a:gridCol w="1287400"/>
              </a:tblGrid>
              <a:tr h="381000">
                <a:tc>
                  <a:txBody>
                    <a:bodyPr/>
                    <a:lstStyle/>
                    <a:p>
                      <a:pPr indent="0" lvl="0" marL="0" rtl="0" algn="l">
                        <a:spcBef>
                          <a:spcPts val="0"/>
                        </a:spcBef>
                        <a:spcAft>
                          <a:spcPts val="0"/>
                        </a:spcAft>
                        <a:buNone/>
                      </a:pPr>
                      <a:r>
                        <a:rPr lang="en"/>
                        <a:t>Carat</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t>Clarity</a:t>
                      </a:r>
                      <a:endParaRPr/>
                    </a:p>
                  </a:txBody>
                  <a:tcPr marT="91425" marB="91425" marR="91425" marL="91425">
                    <a:lnL cap="flat" cmpd="sng" w="9525">
                      <a:solidFill>
                        <a:srgbClr val="0000FF"/>
                      </a:solidFill>
                      <a:prstDash val="solid"/>
                      <a:round/>
                      <a:headEnd len="sm" w="sm" type="none"/>
                      <a:tailEnd len="sm" w="sm" type="none"/>
                    </a:lnL>
                  </a:tcPr>
                </a:tc>
                <a:tc>
                  <a:txBody>
                    <a:bodyPr/>
                    <a:lstStyle/>
                    <a:p>
                      <a:pPr indent="0" lvl="0" marL="0" rtl="0" algn="l">
                        <a:spcBef>
                          <a:spcPts val="0"/>
                        </a:spcBef>
                        <a:spcAft>
                          <a:spcPts val="0"/>
                        </a:spcAft>
                        <a:buNone/>
                      </a:pPr>
                      <a:r>
                        <a:rPr lang="en"/>
                        <a:t>Cut</a:t>
                      </a:r>
                      <a:endParaRPr/>
                    </a:p>
                  </a:txBody>
                  <a:tcPr marT="91425" marB="91425" marR="91425" marL="91425"/>
                </a:tc>
                <a:tc>
                  <a:txBody>
                    <a:bodyPr/>
                    <a:lstStyle/>
                    <a:p>
                      <a:pPr indent="0" lvl="0" marL="0" rtl="0" algn="l">
                        <a:spcBef>
                          <a:spcPts val="0"/>
                        </a:spcBef>
                        <a:spcAft>
                          <a:spcPts val="0"/>
                        </a:spcAft>
                        <a:buNone/>
                      </a:pPr>
                      <a:r>
                        <a:rPr lang="en"/>
                        <a:t>Color</a:t>
                      </a:r>
                      <a:endParaRPr/>
                    </a:p>
                  </a:txBody>
                  <a:tcPr marT="91425" marB="91425" marR="91425" marL="91425"/>
                </a:tc>
              </a:tr>
              <a:tr h="381000">
                <a:tc>
                  <a:txBody>
                    <a:bodyPr/>
                    <a:lstStyle/>
                    <a:p>
                      <a:pPr indent="0" lvl="0" marL="0" rtl="0" algn="l">
                        <a:spcBef>
                          <a:spcPts val="0"/>
                        </a:spcBef>
                        <a:spcAft>
                          <a:spcPts val="0"/>
                        </a:spcAft>
                        <a:buNone/>
                      </a:pPr>
                      <a:r>
                        <a:rPr lang="en"/>
                        <a:t>56</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t>FL</a:t>
                      </a:r>
                      <a:endParaRPr/>
                    </a:p>
                  </a:txBody>
                  <a:tcPr marT="91425" marB="91425" marR="91425" marL="91425">
                    <a:lnL cap="flat" cmpd="sng" w="9525">
                      <a:solidFill>
                        <a:srgbClr val="0000FF"/>
                      </a:solidFill>
                      <a:prstDash val="solid"/>
                      <a:round/>
                      <a:headEnd len="sm" w="sm" type="none"/>
                      <a:tailEnd len="sm" w="sm" type="none"/>
                    </a:lnL>
                  </a:tcPr>
                </a:tc>
                <a:tc>
                  <a:txBody>
                    <a:bodyPr/>
                    <a:lstStyle/>
                    <a:p>
                      <a:pPr indent="0" lvl="0" marL="0" rtl="0" algn="l">
                        <a:spcBef>
                          <a:spcPts val="0"/>
                        </a:spcBef>
                        <a:spcAft>
                          <a:spcPts val="0"/>
                        </a:spcAft>
                        <a:buNone/>
                      </a:pPr>
                      <a:r>
                        <a:rPr lang="en"/>
                        <a:t>Ideal</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r>
            </a:tbl>
          </a:graphicData>
        </a:graphic>
      </p:graphicFrame>
      <p:pic>
        <p:nvPicPr>
          <p:cNvPr id="241" name="Google Shape;241;p33"/>
          <p:cNvPicPr preferRelativeResize="0"/>
          <p:nvPr/>
        </p:nvPicPr>
        <p:blipFill>
          <a:blip r:embed="rId3">
            <a:alphaModFix/>
          </a:blip>
          <a:stretch>
            <a:fillRect/>
          </a:stretch>
        </p:blipFill>
        <p:spPr>
          <a:xfrm>
            <a:off x="688250" y="1244387"/>
            <a:ext cx="1662674" cy="1662674"/>
          </a:xfrm>
          <a:prstGeom prst="rect">
            <a:avLst/>
          </a:prstGeom>
          <a:noFill/>
          <a:ln>
            <a:noFill/>
          </a:ln>
        </p:spPr>
      </p:pic>
      <p:sp>
        <p:nvSpPr>
          <p:cNvPr id="242" name="Google Shape;242;p33"/>
          <p:cNvSpPr txBox="1"/>
          <p:nvPr/>
        </p:nvSpPr>
        <p:spPr>
          <a:xfrm>
            <a:off x="821025" y="3784375"/>
            <a:ext cx="2680500" cy="94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000">
                <a:solidFill>
                  <a:schemeClr val="accent3"/>
                </a:solidFill>
                <a:latin typeface="Proxima Nova"/>
                <a:ea typeface="Proxima Nova"/>
                <a:cs typeface="Proxima Nova"/>
                <a:sym typeface="Proxima Nova"/>
              </a:rPr>
              <a:t>$28,891,662</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r>
              <a:rPr lang="en"/>
              <a:t> - Predicting the price of diamonds</a:t>
            </a:r>
            <a:endParaRPr/>
          </a:p>
        </p:txBody>
      </p:sp>
      <p:sp>
        <p:nvSpPr>
          <p:cNvPr id="248" name="Google Shape;24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FF"/>
                </a:solidFill>
              </a:rPr>
              <a:t>Hope diamond</a:t>
            </a:r>
            <a:r>
              <a:rPr lang="en"/>
              <a:t> specification: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Predicted price:</a:t>
            </a:r>
            <a:endParaRPr sz="3000"/>
          </a:p>
        </p:txBody>
      </p:sp>
      <p:graphicFrame>
        <p:nvGraphicFramePr>
          <p:cNvPr id="249" name="Google Shape;249;p34"/>
          <p:cNvGraphicFramePr/>
          <p:nvPr/>
        </p:nvGraphicFramePr>
        <p:xfrm>
          <a:off x="3148325" y="1683325"/>
          <a:ext cx="3000000" cy="3000000"/>
        </p:xfrm>
        <a:graphic>
          <a:graphicData uri="http://schemas.openxmlformats.org/drawingml/2006/table">
            <a:tbl>
              <a:tblPr>
                <a:noFill/>
                <a:tableStyleId>{644A05E6-A876-4C71-AA84-396DABD08C0F}</a:tableStyleId>
              </a:tblPr>
              <a:tblGrid>
                <a:gridCol w="1294800"/>
                <a:gridCol w="1294800"/>
                <a:gridCol w="1294800"/>
                <a:gridCol w="1294800"/>
              </a:tblGrid>
              <a:tr h="381000">
                <a:tc>
                  <a:txBody>
                    <a:bodyPr/>
                    <a:lstStyle/>
                    <a:p>
                      <a:pPr indent="0" lvl="0" marL="0" rtl="0" algn="l">
                        <a:spcBef>
                          <a:spcPts val="0"/>
                        </a:spcBef>
                        <a:spcAft>
                          <a:spcPts val="0"/>
                        </a:spcAft>
                        <a:buNone/>
                      </a:pPr>
                      <a:r>
                        <a:rPr lang="en"/>
                        <a:t>Carat</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t>Clarity</a:t>
                      </a:r>
                      <a:endParaRPr/>
                    </a:p>
                  </a:txBody>
                  <a:tcPr marT="91425" marB="91425" marR="91425" marL="91425">
                    <a:lnL cap="flat" cmpd="sng" w="9525">
                      <a:solidFill>
                        <a:srgbClr val="0000FF"/>
                      </a:solidFill>
                      <a:prstDash val="solid"/>
                      <a:round/>
                      <a:headEnd len="sm" w="sm" type="none"/>
                      <a:tailEnd len="sm" w="sm" type="none"/>
                    </a:lnL>
                  </a:tcPr>
                </a:tc>
                <a:tc>
                  <a:txBody>
                    <a:bodyPr/>
                    <a:lstStyle/>
                    <a:p>
                      <a:pPr indent="0" lvl="0" marL="0" rtl="0" algn="l">
                        <a:spcBef>
                          <a:spcPts val="0"/>
                        </a:spcBef>
                        <a:spcAft>
                          <a:spcPts val="0"/>
                        </a:spcAft>
                        <a:buNone/>
                      </a:pPr>
                      <a:r>
                        <a:rPr lang="en"/>
                        <a:t>Cut</a:t>
                      </a:r>
                      <a:endParaRPr/>
                    </a:p>
                  </a:txBody>
                  <a:tcPr marT="91425" marB="91425" marR="91425" marL="91425"/>
                </a:tc>
                <a:tc>
                  <a:txBody>
                    <a:bodyPr/>
                    <a:lstStyle/>
                    <a:p>
                      <a:pPr indent="0" lvl="0" marL="0" rtl="0" algn="l">
                        <a:spcBef>
                          <a:spcPts val="0"/>
                        </a:spcBef>
                        <a:spcAft>
                          <a:spcPts val="0"/>
                        </a:spcAft>
                        <a:buNone/>
                      </a:pPr>
                      <a:r>
                        <a:rPr lang="en"/>
                        <a:t>Color</a:t>
                      </a:r>
                      <a:endParaRPr/>
                    </a:p>
                  </a:txBody>
                  <a:tcPr marT="91425" marB="91425" marR="91425" marL="91425"/>
                </a:tc>
              </a:tr>
              <a:tr h="381000">
                <a:tc>
                  <a:txBody>
                    <a:bodyPr/>
                    <a:lstStyle/>
                    <a:p>
                      <a:pPr indent="0" lvl="0" marL="0" rtl="0" algn="l">
                        <a:spcBef>
                          <a:spcPts val="0"/>
                        </a:spcBef>
                        <a:spcAft>
                          <a:spcPts val="0"/>
                        </a:spcAft>
                        <a:buNone/>
                      </a:pPr>
                      <a:r>
                        <a:rPr lang="en"/>
                        <a:t>45.5</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t>FL</a:t>
                      </a:r>
                      <a:endParaRPr/>
                    </a:p>
                  </a:txBody>
                  <a:tcPr marT="91425" marB="91425" marR="91425" marL="91425">
                    <a:lnL cap="flat" cmpd="sng" w="9525">
                      <a:solidFill>
                        <a:srgbClr val="0000FF"/>
                      </a:solidFill>
                      <a:prstDash val="solid"/>
                      <a:round/>
                      <a:headEnd len="sm" w="sm" type="none"/>
                      <a:tailEnd len="sm" w="sm" type="none"/>
                    </a:lnL>
                  </a:tcPr>
                </a:tc>
                <a:tc>
                  <a:txBody>
                    <a:bodyPr/>
                    <a:lstStyle/>
                    <a:p>
                      <a:pPr indent="0" lvl="0" marL="0" rtl="0" algn="l">
                        <a:spcBef>
                          <a:spcPts val="0"/>
                        </a:spcBef>
                        <a:spcAft>
                          <a:spcPts val="0"/>
                        </a:spcAft>
                        <a:buNone/>
                      </a:pPr>
                      <a:r>
                        <a:rPr lang="en"/>
                        <a:t>Ideal</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r>
            </a:tbl>
          </a:graphicData>
        </a:graphic>
      </p:graphicFrame>
      <p:pic>
        <p:nvPicPr>
          <p:cNvPr id="250" name="Google Shape;250;p34"/>
          <p:cNvPicPr preferRelativeResize="0"/>
          <p:nvPr/>
        </p:nvPicPr>
        <p:blipFill>
          <a:blip r:embed="rId3">
            <a:alphaModFix/>
          </a:blip>
          <a:stretch>
            <a:fillRect/>
          </a:stretch>
        </p:blipFill>
        <p:spPr>
          <a:xfrm>
            <a:off x="427000" y="1217600"/>
            <a:ext cx="2081850" cy="1353200"/>
          </a:xfrm>
          <a:prstGeom prst="rect">
            <a:avLst/>
          </a:prstGeom>
          <a:noFill/>
          <a:ln>
            <a:noFill/>
          </a:ln>
        </p:spPr>
      </p:pic>
      <p:sp>
        <p:nvSpPr>
          <p:cNvPr id="251" name="Google Shape;251;p34"/>
          <p:cNvSpPr txBox="1"/>
          <p:nvPr/>
        </p:nvSpPr>
        <p:spPr>
          <a:xfrm>
            <a:off x="5143500" y="3133725"/>
            <a:ext cx="2936100" cy="16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Proxima Nova"/>
                <a:ea typeface="Proxima Nova"/>
                <a:cs typeface="Proxima Nova"/>
                <a:sym typeface="Proxima Nova"/>
              </a:rPr>
              <a:t>Real </a:t>
            </a:r>
            <a:r>
              <a:rPr lang="en" sz="1800">
                <a:solidFill>
                  <a:schemeClr val="accent3"/>
                </a:solidFill>
                <a:latin typeface="Proxima Nova"/>
                <a:ea typeface="Proxima Nova"/>
                <a:cs typeface="Proxima Nova"/>
                <a:sym typeface="Proxima Nova"/>
              </a:rPr>
              <a:t>price(?):</a:t>
            </a:r>
            <a:endParaRPr>
              <a:latin typeface="Proxima Nova"/>
              <a:ea typeface="Proxima Nova"/>
              <a:cs typeface="Proxima Nova"/>
              <a:sym typeface="Proxima Nova"/>
            </a:endParaRPr>
          </a:p>
        </p:txBody>
      </p:sp>
      <p:sp>
        <p:nvSpPr>
          <p:cNvPr id="252" name="Google Shape;252;p34"/>
          <p:cNvSpPr txBox="1"/>
          <p:nvPr/>
        </p:nvSpPr>
        <p:spPr>
          <a:xfrm>
            <a:off x="3176700" y="3717725"/>
            <a:ext cx="1568400" cy="7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latin typeface="Proxima Nova"/>
                <a:ea typeface="Proxima Nova"/>
                <a:cs typeface="Proxima Nova"/>
                <a:sym typeface="Proxima Nova"/>
              </a:rPr>
              <a:t>&lt;&lt;&lt;</a:t>
            </a:r>
            <a:endParaRPr b="1" sz="6000">
              <a:latin typeface="Proxima Nova"/>
              <a:ea typeface="Proxima Nova"/>
              <a:cs typeface="Proxima Nova"/>
              <a:sym typeface="Proxima Nova"/>
            </a:endParaRPr>
          </a:p>
        </p:txBody>
      </p:sp>
      <p:sp>
        <p:nvSpPr>
          <p:cNvPr id="253" name="Google Shape;253;p34"/>
          <p:cNvSpPr txBox="1"/>
          <p:nvPr/>
        </p:nvSpPr>
        <p:spPr>
          <a:xfrm>
            <a:off x="724450" y="3784175"/>
            <a:ext cx="2475000" cy="6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000">
                <a:solidFill>
                  <a:schemeClr val="accent3"/>
                </a:solidFill>
                <a:latin typeface="Proxima Nova"/>
                <a:ea typeface="Proxima Nova"/>
                <a:cs typeface="Proxima Nova"/>
                <a:sym typeface="Proxima Nova"/>
              </a:rPr>
              <a:t>$19,210,518</a:t>
            </a:r>
            <a:endParaRPr>
              <a:latin typeface="Proxima Nova"/>
              <a:ea typeface="Proxima Nova"/>
              <a:cs typeface="Proxima Nova"/>
              <a:sym typeface="Proxima Nova"/>
            </a:endParaRPr>
          </a:p>
        </p:txBody>
      </p:sp>
      <p:sp>
        <p:nvSpPr>
          <p:cNvPr id="254" name="Google Shape;254;p34"/>
          <p:cNvSpPr txBox="1"/>
          <p:nvPr/>
        </p:nvSpPr>
        <p:spPr>
          <a:xfrm>
            <a:off x="5143500" y="3717725"/>
            <a:ext cx="3573900" cy="6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000">
                <a:solidFill>
                  <a:schemeClr val="accent3"/>
                </a:solidFill>
                <a:latin typeface="Proxima Nova"/>
                <a:ea typeface="Proxima Nova"/>
                <a:cs typeface="Proxima Nova"/>
                <a:sym typeface="Proxima Nova"/>
              </a:rPr>
              <a:t>$250,000,000</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r>
              <a:rPr lang="en"/>
              <a:t> - Limitation: Extrapolation</a:t>
            </a:r>
            <a:endParaRPr/>
          </a:p>
        </p:txBody>
      </p:sp>
      <p:pic>
        <p:nvPicPr>
          <p:cNvPr id="260" name="Google Shape;260;p35"/>
          <p:cNvPicPr preferRelativeResize="0"/>
          <p:nvPr/>
        </p:nvPicPr>
        <p:blipFill>
          <a:blip r:embed="rId3">
            <a:alphaModFix/>
          </a:blip>
          <a:stretch>
            <a:fillRect/>
          </a:stretch>
        </p:blipFill>
        <p:spPr>
          <a:xfrm>
            <a:off x="1175350" y="1017725"/>
            <a:ext cx="6699026" cy="4022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endParaRPr b="1"/>
          </a:p>
        </p:txBody>
      </p:sp>
      <p:pic>
        <p:nvPicPr>
          <p:cNvPr id="266" name="Google Shape;266;p36"/>
          <p:cNvPicPr preferRelativeResize="0"/>
          <p:nvPr/>
        </p:nvPicPr>
        <p:blipFill>
          <a:blip r:embed="rId3">
            <a:alphaModFix/>
          </a:blip>
          <a:stretch>
            <a:fillRect/>
          </a:stretch>
        </p:blipFill>
        <p:spPr>
          <a:xfrm>
            <a:off x="365300" y="1650200"/>
            <a:ext cx="3812000" cy="2303600"/>
          </a:xfrm>
          <a:prstGeom prst="rect">
            <a:avLst/>
          </a:prstGeom>
          <a:noFill/>
          <a:ln>
            <a:noFill/>
          </a:ln>
        </p:spPr>
      </p:pic>
      <p:pic>
        <p:nvPicPr>
          <p:cNvPr id="267" name="Google Shape;267;p36"/>
          <p:cNvPicPr preferRelativeResize="0"/>
          <p:nvPr/>
        </p:nvPicPr>
        <p:blipFill>
          <a:blip r:embed="rId4">
            <a:alphaModFix/>
          </a:blip>
          <a:stretch>
            <a:fillRect/>
          </a:stretch>
        </p:blipFill>
        <p:spPr>
          <a:xfrm>
            <a:off x="4572000" y="1754375"/>
            <a:ext cx="4190500" cy="2095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Citation</a:t>
            </a:r>
            <a:endParaRPr b="1"/>
          </a:p>
          <a:p>
            <a:pPr indent="0" lvl="0" marL="0" rtl="0" algn="l">
              <a:spcBef>
                <a:spcPts val="0"/>
              </a:spcBef>
              <a:spcAft>
                <a:spcPts val="0"/>
              </a:spcAft>
              <a:buNone/>
            </a:pPr>
            <a:r>
              <a:t/>
            </a:r>
            <a:endParaRPr/>
          </a:p>
        </p:txBody>
      </p:sp>
      <p:sp>
        <p:nvSpPr>
          <p:cNvPr id="273" name="Google Shape;27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https://www.flickr.com/photos/redlinx/2147861708</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4"/>
              </a:rPr>
              <a:t>https://www.aliexpress.com/item/32629984459.htm</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5"/>
              </a:rPr>
              <a:t>https://www.livescience.com/45239-hope-diamond-curse.html</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6"/>
              </a:rPr>
              <a:t>https://www.quora.com/At-the-end-of-Titanic-why-does-Rose-throw-away-the-necklace</a:t>
            </a:r>
            <a:r>
              <a:rPr lang="en" sz="1100" u="sng">
                <a:solidFill>
                  <a:schemeClr val="hlink"/>
                </a:solidFill>
                <a:latin typeface="Arial"/>
                <a:ea typeface="Arial"/>
                <a:cs typeface="Arial"/>
                <a:sym typeface="Arial"/>
                <a:hlinkClick r:id="rId7"/>
              </a:rPr>
              <a:t>l</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lt1"/>
                </a:solidFill>
              </a:rPr>
              <a:t>Thank you</a:t>
            </a:r>
            <a:endParaRPr sz="36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 Check</a:t>
            </a:r>
            <a:endParaRPr/>
          </a:p>
        </p:txBody>
      </p:sp>
      <p:sp>
        <p:nvSpPr>
          <p:cNvPr id="284" name="Google Shape;284;p39"/>
          <p:cNvSpPr txBox="1"/>
          <p:nvPr>
            <p:ph idx="1" type="body"/>
          </p:nvPr>
        </p:nvSpPr>
        <p:spPr>
          <a:xfrm>
            <a:off x="311700" y="1152475"/>
            <a:ext cx="8520600" cy="377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5" name="Google Shape;285;p39"/>
          <p:cNvPicPr preferRelativeResize="0"/>
          <p:nvPr/>
        </p:nvPicPr>
        <p:blipFill>
          <a:blip r:embed="rId3">
            <a:alphaModFix/>
          </a:blip>
          <a:stretch>
            <a:fillRect/>
          </a:stretch>
        </p:blipFill>
        <p:spPr>
          <a:xfrm>
            <a:off x="311700" y="1152475"/>
            <a:ext cx="2599050" cy="3613282"/>
          </a:xfrm>
          <a:prstGeom prst="rect">
            <a:avLst/>
          </a:prstGeom>
          <a:noFill/>
          <a:ln>
            <a:noFill/>
          </a:ln>
        </p:spPr>
      </p:pic>
      <p:pic>
        <p:nvPicPr>
          <p:cNvPr id="286" name="Google Shape;286;p39"/>
          <p:cNvPicPr preferRelativeResize="0"/>
          <p:nvPr/>
        </p:nvPicPr>
        <p:blipFill>
          <a:blip r:embed="rId4">
            <a:alphaModFix/>
          </a:blip>
          <a:stretch>
            <a:fillRect/>
          </a:stretch>
        </p:blipFill>
        <p:spPr>
          <a:xfrm>
            <a:off x="5965000" y="1148625"/>
            <a:ext cx="3127700" cy="3775800"/>
          </a:xfrm>
          <a:prstGeom prst="rect">
            <a:avLst/>
          </a:prstGeom>
          <a:noFill/>
          <a:ln>
            <a:noFill/>
          </a:ln>
        </p:spPr>
      </p:pic>
      <p:pic>
        <p:nvPicPr>
          <p:cNvPr id="287" name="Google Shape;287;p39"/>
          <p:cNvPicPr preferRelativeResize="0"/>
          <p:nvPr/>
        </p:nvPicPr>
        <p:blipFill>
          <a:blip r:embed="rId5">
            <a:alphaModFix/>
          </a:blip>
          <a:stretch>
            <a:fillRect/>
          </a:stretch>
        </p:blipFill>
        <p:spPr>
          <a:xfrm>
            <a:off x="3099400" y="1152475"/>
            <a:ext cx="2676949" cy="377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4489475" y="0"/>
            <a:ext cx="4654524" cy="5043725"/>
          </a:xfrm>
          <a:prstGeom prst="rect">
            <a:avLst/>
          </a:prstGeom>
          <a:noFill/>
          <a:ln>
            <a:noFill/>
          </a:ln>
        </p:spPr>
      </p:pic>
      <p:pic>
        <p:nvPicPr>
          <p:cNvPr id="72" name="Google Shape;72;p15"/>
          <p:cNvPicPr preferRelativeResize="0"/>
          <p:nvPr/>
        </p:nvPicPr>
        <p:blipFill>
          <a:blip r:embed="rId4">
            <a:alphaModFix/>
          </a:blip>
          <a:stretch>
            <a:fillRect/>
          </a:stretch>
        </p:blipFill>
        <p:spPr>
          <a:xfrm>
            <a:off x="0" y="0"/>
            <a:ext cx="4489475" cy="5043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Main Goal</a:t>
            </a:r>
            <a:endParaRPr b="1"/>
          </a:p>
        </p:txBody>
      </p:sp>
      <p:pic>
        <p:nvPicPr>
          <p:cNvPr id="78" name="Google Shape;78;p16"/>
          <p:cNvPicPr preferRelativeResize="0"/>
          <p:nvPr/>
        </p:nvPicPr>
        <p:blipFill>
          <a:blip r:embed="rId3">
            <a:alphaModFix/>
          </a:blip>
          <a:stretch>
            <a:fillRect/>
          </a:stretch>
        </p:blipFill>
        <p:spPr>
          <a:xfrm>
            <a:off x="4702400" y="2277350"/>
            <a:ext cx="4129901" cy="2593976"/>
          </a:xfrm>
          <a:prstGeom prst="rect">
            <a:avLst/>
          </a:prstGeom>
          <a:noFill/>
          <a:ln>
            <a:noFill/>
          </a:ln>
        </p:spPr>
      </p:pic>
      <p:pic>
        <p:nvPicPr>
          <p:cNvPr id="79" name="Google Shape;79;p16"/>
          <p:cNvPicPr preferRelativeResize="0"/>
          <p:nvPr/>
        </p:nvPicPr>
        <p:blipFill rotWithShape="1">
          <a:blip r:embed="rId4">
            <a:alphaModFix/>
          </a:blip>
          <a:srcRect b="8109" l="2074" r="6916" t="8117"/>
          <a:stretch/>
        </p:blipFill>
        <p:spPr>
          <a:xfrm>
            <a:off x="364350" y="2277350"/>
            <a:ext cx="4129901" cy="2593975"/>
          </a:xfrm>
          <a:prstGeom prst="rect">
            <a:avLst/>
          </a:prstGeom>
          <a:noFill/>
          <a:ln>
            <a:noFill/>
          </a:ln>
        </p:spPr>
      </p:pic>
      <p:sp>
        <p:nvSpPr>
          <p:cNvPr id="80" name="Google Shape;80;p16"/>
          <p:cNvSpPr txBox="1"/>
          <p:nvPr/>
        </p:nvSpPr>
        <p:spPr>
          <a:xfrm>
            <a:off x="413000" y="1844150"/>
            <a:ext cx="4032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FF"/>
                </a:solidFill>
                <a:latin typeface="Proxima Nova"/>
                <a:ea typeface="Proxima Nova"/>
                <a:cs typeface="Proxima Nova"/>
                <a:sym typeface="Proxima Nova"/>
              </a:rPr>
              <a:t>Heart of the Ocean</a:t>
            </a:r>
            <a:r>
              <a:rPr b="1" lang="en">
                <a:latin typeface="Proxima Nova"/>
                <a:ea typeface="Proxima Nova"/>
                <a:cs typeface="Proxima Nova"/>
                <a:sym typeface="Proxima Nova"/>
              </a:rPr>
              <a:t> (fiction)</a:t>
            </a:r>
            <a:endParaRPr b="1">
              <a:latin typeface="Proxima Nova"/>
              <a:ea typeface="Proxima Nova"/>
              <a:cs typeface="Proxima Nova"/>
              <a:sym typeface="Proxima Nova"/>
            </a:endParaRPr>
          </a:p>
        </p:txBody>
      </p:sp>
      <p:sp>
        <p:nvSpPr>
          <p:cNvPr id="81" name="Google Shape;81;p16"/>
          <p:cNvSpPr txBox="1"/>
          <p:nvPr/>
        </p:nvSpPr>
        <p:spPr>
          <a:xfrm>
            <a:off x="4751050" y="1844150"/>
            <a:ext cx="4032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FF"/>
                </a:solidFill>
                <a:latin typeface="Proxima Nova"/>
                <a:ea typeface="Proxima Nova"/>
                <a:cs typeface="Proxima Nova"/>
                <a:sym typeface="Proxima Nova"/>
              </a:rPr>
              <a:t>Hope Diamond</a:t>
            </a:r>
            <a:r>
              <a:rPr b="1" lang="en">
                <a:latin typeface="Proxima Nova"/>
                <a:ea typeface="Proxima Nova"/>
                <a:cs typeface="Proxima Nova"/>
                <a:sym typeface="Proxima Nova"/>
              </a:rPr>
              <a:t> (reality)</a:t>
            </a:r>
            <a:endParaRPr b="1">
              <a:latin typeface="Proxima Nova"/>
              <a:ea typeface="Proxima Nova"/>
              <a:cs typeface="Proxima Nova"/>
              <a:sym typeface="Proxima Nova"/>
            </a:endParaRPr>
          </a:p>
        </p:txBody>
      </p:sp>
      <p:sp>
        <p:nvSpPr>
          <p:cNvPr id="82" name="Google Shape;82;p16"/>
          <p:cNvSpPr txBox="1"/>
          <p:nvPr/>
        </p:nvSpPr>
        <p:spPr>
          <a:xfrm>
            <a:off x="364350" y="1126750"/>
            <a:ext cx="8189700" cy="51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To estimate prices of both diamonds by our model</a:t>
            </a:r>
            <a:endParaRPr sz="18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 Description</a:t>
            </a:r>
            <a:endParaRPr b="1"/>
          </a:p>
        </p:txBody>
      </p:sp>
      <p:sp>
        <p:nvSpPr>
          <p:cNvPr id="88" name="Google Shape;88;p17"/>
          <p:cNvSpPr txBox="1"/>
          <p:nvPr>
            <p:ph idx="1" type="body"/>
          </p:nvPr>
        </p:nvSpPr>
        <p:spPr>
          <a:xfrm>
            <a:off x="311700" y="1117425"/>
            <a:ext cx="8520600" cy="3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Carat</a:t>
            </a:r>
            <a:endParaRPr b="1" sz="1200"/>
          </a:p>
          <a:p>
            <a:pPr indent="0" lvl="0" marL="0" rtl="0" algn="l">
              <a:spcBef>
                <a:spcPts val="1600"/>
              </a:spcBef>
              <a:spcAft>
                <a:spcPts val="0"/>
              </a:spcAft>
              <a:buNone/>
            </a:pPr>
            <a:r>
              <a:t/>
            </a:r>
            <a:endParaRPr b="1" sz="1200"/>
          </a:p>
          <a:p>
            <a:pPr indent="0" lvl="0" marL="0" rtl="0" algn="l">
              <a:spcBef>
                <a:spcPts val="1600"/>
              </a:spcBef>
              <a:spcAft>
                <a:spcPts val="0"/>
              </a:spcAft>
              <a:buNone/>
            </a:pPr>
            <a:r>
              <a:rPr b="1" lang="en" sz="1200"/>
              <a:t>Clarity</a:t>
            </a:r>
            <a:endParaRPr b="1" sz="1200"/>
          </a:p>
          <a:p>
            <a:pPr indent="0" lvl="0" marL="0" rtl="0" algn="l">
              <a:spcBef>
                <a:spcPts val="1600"/>
              </a:spcBef>
              <a:spcAft>
                <a:spcPts val="0"/>
              </a:spcAft>
              <a:buNone/>
            </a:pPr>
            <a:r>
              <a:t/>
            </a:r>
            <a:endParaRPr b="1" sz="1200"/>
          </a:p>
          <a:p>
            <a:pPr indent="0" lvl="0" marL="0" rtl="0" algn="l">
              <a:spcBef>
                <a:spcPts val="1600"/>
              </a:spcBef>
              <a:spcAft>
                <a:spcPts val="0"/>
              </a:spcAft>
              <a:buNone/>
            </a:pPr>
            <a:r>
              <a:rPr b="1" lang="en" sz="1200"/>
              <a:t>Color </a:t>
            </a:r>
            <a:endParaRPr b="1" sz="1200"/>
          </a:p>
          <a:p>
            <a:pPr indent="0" lvl="0" marL="0" rtl="0" algn="l">
              <a:spcBef>
                <a:spcPts val="1600"/>
              </a:spcBef>
              <a:spcAft>
                <a:spcPts val="0"/>
              </a:spcAft>
              <a:buNone/>
            </a:pPr>
            <a:r>
              <a:t/>
            </a:r>
            <a:endParaRPr b="1" sz="1200"/>
          </a:p>
          <a:p>
            <a:pPr indent="0" lvl="0" marL="0" rtl="0" algn="l">
              <a:spcBef>
                <a:spcPts val="1600"/>
              </a:spcBef>
              <a:spcAft>
                <a:spcPts val="0"/>
              </a:spcAft>
              <a:buNone/>
            </a:pPr>
            <a:r>
              <a:rPr b="1" lang="en" sz="1200"/>
              <a:t>Cut</a:t>
            </a:r>
            <a:endParaRPr b="1" sz="1200"/>
          </a:p>
          <a:p>
            <a:pPr indent="0" lvl="0" marL="0" rtl="0" algn="l">
              <a:spcBef>
                <a:spcPts val="1600"/>
              </a:spcBef>
              <a:spcAft>
                <a:spcPts val="1600"/>
              </a:spcAft>
              <a:buNone/>
            </a:pPr>
            <a:r>
              <a:t/>
            </a:r>
            <a:endParaRPr/>
          </a:p>
        </p:txBody>
      </p:sp>
      <p:graphicFrame>
        <p:nvGraphicFramePr>
          <p:cNvPr id="89" name="Google Shape;89;p17"/>
          <p:cNvGraphicFramePr/>
          <p:nvPr/>
        </p:nvGraphicFramePr>
        <p:xfrm>
          <a:off x="1262325" y="1837963"/>
          <a:ext cx="3000000" cy="3000000"/>
        </p:xfrm>
        <a:graphic>
          <a:graphicData uri="http://schemas.openxmlformats.org/drawingml/2006/table">
            <a:tbl>
              <a:tblPr>
                <a:noFill/>
                <a:tableStyleId>{644A05E6-A876-4C71-AA84-396DABD08C0F}</a:tableStyleId>
              </a:tblPr>
              <a:tblGrid>
                <a:gridCol w="658475"/>
                <a:gridCol w="658475"/>
                <a:gridCol w="658475"/>
                <a:gridCol w="658475"/>
                <a:gridCol w="658475"/>
                <a:gridCol w="658475"/>
                <a:gridCol w="658475"/>
                <a:gridCol w="658475"/>
                <a:gridCol w="658475"/>
                <a:gridCol w="658475"/>
                <a:gridCol w="658475"/>
              </a:tblGrid>
              <a:tr h="485550">
                <a:tc>
                  <a:txBody>
                    <a:bodyPr/>
                    <a:lstStyle/>
                    <a:p>
                      <a:pPr indent="0" lvl="0" marL="0" rtl="0" algn="ctr">
                        <a:lnSpc>
                          <a:spcPct val="115000"/>
                        </a:lnSpc>
                        <a:spcBef>
                          <a:spcPts val="0"/>
                        </a:spcBef>
                        <a:spcAft>
                          <a:spcPts val="0"/>
                        </a:spcAft>
                        <a:buNone/>
                      </a:pPr>
                      <a:r>
                        <a:rPr lang="en" sz="1000">
                          <a:solidFill>
                            <a:srgbClr val="222222"/>
                          </a:solidFill>
                        </a:rPr>
                        <a:t>Flawless</a:t>
                      </a:r>
                      <a:endParaRPr sz="10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22222"/>
                          </a:solidFill>
                        </a:rPr>
                        <a:t>Internally Flawless</a:t>
                      </a:r>
                      <a:endParaRPr sz="10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1000">
                          <a:solidFill>
                            <a:srgbClr val="222222"/>
                          </a:solidFill>
                        </a:rPr>
                        <a:t>Very Very Slightly Included</a:t>
                      </a:r>
                      <a:endParaRPr sz="10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1000">
                          <a:solidFill>
                            <a:srgbClr val="222222"/>
                          </a:solidFill>
                        </a:rPr>
                        <a:t>Very Slightly Included</a:t>
                      </a:r>
                      <a:endParaRPr sz="10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1000">
                          <a:solidFill>
                            <a:srgbClr val="222222"/>
                          </a:solidFill>
                        </a:rPr>
                        <a:t>Slightly Included</a:t>
                      </a:r>
                      <a:endParaRPr sz="10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gridSpan="3">
                  <a:txBody>
                    <a:bodyPr/>
                    <a:lstStyle/>
                    <a:p>
                      <a:pPr indent="0" lvl="0" marL="0" rtl="0" algn="ctr">
                        <a:lnSpc>
                          <a:spcPct val="115000"/>
                        </a:lnSpc>
                        <a:spcBef>
                          <a:spcPts val="0"/>
                        </a:spcBef>
                        <a:spcAft>
                          <a:spcPts val="0"/>
                        </a:spcAft>
                        <a:buNone/>
                      </a:pPr>
                      <a:r>
                        <a:rPr lang="en" sz="1000">
                          <a:solidFill>
                            <a:srgbClr val="222222"/>
                          </a:solidFill>
                        </a:rPr>
                        <a:t>Included</a:t>
                      </a:r>
                      <a:endParaRPr sz="10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r>
              <a:tr h="269025">
                <a:tc>
                  <a:txBody>
                    <a:bodyPr/>
                    <a:lstStyle/>
                    <a:p>
                      <a:pPr indent="0" lvl="0" marL="0" rtl="0" algn="ctr">
                        <a:lnSpc>
                          <a:spcPct val="115000"/>
                        </a:lnSpc>
                        <a:spcBef>
                          <a:spcPts val="0"/>
                        </a:spcBef>
                        <a:spcAft>
                          <a:spcPts val="0"/>
                        </a:spcAft>
                        <a:buNone/>
                      </a:pPr>
                      <a:r>
                        <a:rPr b="1" lang="en" sz="1200">
                          <a:solidFill>
                            <a:srgbClr val="222222"/>
                          </a:solidFill>
                        </a:rPr>
                        <a:t>Grade</a:t>
                      </a:r>
                      <a:endParaRPr sz="12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22222"/>
                          </a:solidFill>
                        </a:rPr>
                        <a:t>FL</a:t>
                      </a:r>
                      <a:endParaRPr sz="12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22222"/>
                          </a:solidFill>
                        </a:rPr>
                        <a:t>IF</a:t>
                      </a:r>
                      <a:endParaRPr sz="12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22222"/>
                          </a:solidFill>
                        </a:rPr>
                        <a:t>VVS</a:t>
                      </a:r>
                      <a:r>
                        <a:rPr b="1" baseline="-25000" lang="en" sz="1200">
                          <a:solidFill>
                            <a:srgbClr val="222222"/>
                          </a:solidFill>
                        </a:rPr>
                        <a:t>1</a:t>
                      </a:r>
                      <a:endParaRPr sz="12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22222"/>
                          </a:solidFill>
                        </a:rPr>
                        <a:t>VVS</a:t>
                      </a:r>
                      <a:r>
                        <a:rPr b="1" baseline="-25000" lang="en" sz="1200">
                          <a:solidFill>
                            <a:srgbClr val="222222"/>
                          </a:solidFill>
                        </a:rPr>
                        <a:t>2</a:t>
                      </a:r>
                      <a:endParaRPr sz="12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22222"/>
                          </a:solidFill>
                        </a:rPr>
                        <a:t>VS</a:t>
                      </a:r>
                      <a:r>
                        <a:rPr b="1" baseline="-25000" lang="en" sz="1200">
                          <a:solidFill>
                            <a:srgbClr val="222222"/>
                          </a:solidFill>
                        </a:rPr>
                        <a:t>1</a:t>
                      </a:r>
                      <a:endParaRPr sz="12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22222"/>
                          </a:solidFill>
                        </a:rPr>
                        <a:t>VS</a:t>
                      </a:r>
                      <a:r>
                        <a:rPr b="1" baseline="-25000" lang="en" sz="1200">
                          <a:solidFill>
                            <a:srgbClr val="222222"/>
                          </a:solidFill>
                        </a:rPr>
                        <a:t>2</a:t>
                      </a:r>
                      <a:endParaRPr sz="12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22222"/>
                          </a:solidFill>
                        </a:rPr>
                        <a:t>SI</a:t>
                      </a:r>
                      <a:r>
                        <a:rPr b="1" baseline="-25000" lang="en" sz="1200">
                          <a:solidFill>
                            <a:srgbClr val="222222"/>
                          </a:solidFill>
                        </a:rPr>
                        <a:t>1</a:t>
                      </a:r>
                      <a:endParaRPr sz="12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 sz="1200">
                          <a:solidFill>
                            <a:srgbClr val="222222"/>
                          </a:solidFill>
                        </a:rPr>
                        <a:t>SI</a:t>
                      </a:r>
                      <a:r>
                        <a:rPr b="1" baseline="-25000" lang="en" sz="1200">
                          <a:solidFill>
                            <a:srgbClr val="222222"/>
                          </a:solidFill>
                        </a:rPr>
                        <a:t>2</a:t>
                      </a:r>
                      <a:endParaRPr sz="1200">
                        <a:solidFill>
                          <a:srgbClr val="222222"/>
                        </a:solidFill>
                      </a:endParaRPr>
                    </a:p>
                  </a:txBody>
                  <a:tcPr marT="25400" marB="25400" marR="50800" marL="508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r>
            </a:tbl>
          </a:graphicData>
        </a:graphic>
      </p:graphicFrame>
      <p:graphicFrame>
        <p:nvGraphicFramePr>
          <p:cNvPr id="90" name="Google Shape;90;p17"/>
          <p:cNvGraphicFramePr/>
          <p:nvPr/>
        </p:nvGraphicFramePr>
        <p:xfrm>
          <a:off x="1262313" y="2802175"/>
          <a:ext cx="3000000" cy="3000000"/>
        </p:xfrm>
        <a:graphic>
          <a:graphicData uri="http://schemas.openxmlformats.org/drawingml/2006/table">
            <a:tbl>
              <a:tblPr>
                <a:noFill/>
                <a:tableStyleId>{644A05E6-A876-4C71-AA84-396DABD08C0F}</a:tableStyleId>
              </a:tblPr>
              <a:tblGrid>
                <a:gridCol w="1034750"/>
                <a:gridCol w="1034750"/>
                <a:gridCol w="1034750"/>
                <a:gridCol w="1034750"/>
                <a:gridCol w="1034750"/>
                <a:gridCol w="1034750"/>
                <a:gridCol w="1034750"/>
              </a:tblGrid>
              <a:tr h="11100">
                <a:tc>
                  <a:txBody>
                    <a:bodyPr/>
                    <a:lstStyle/>
                    <a:p>
                      <a:pPr indent="0" lvl="0" marL="0" rtl="0" algn="ctr">
                        <a:spcBef>
                          <a:spcPts val="0"/>
                        </a:spcBef>
                        <a:spcAft>
                          <a:spcPts val="0"/>
                        </a:spcAft>
                        <a:buNone/>
                      </a:pPr>
                      <a:r>
                        <a:rPr lang="en" sz="1100"/>
                        <a:t>D</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E</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F</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G</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H</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I</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J</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1100">
                <a:tc gridSpan="3">
                  <a:txBody>
                    <a:bodyPr/>
                    <a:lstStyle/>
                    <a:p>
                      <a:pPr indent="0" lvl="0" marL="0" rtl="0" algn="ctr">
                        <a:spcBef>
                          <a:spcPts val="0"/>
                        </a:spcBef>
                        <a:spcAft>
                          <a:spcPts val="0"/>
                        </a:spcAft>
                        <a:buNone/>
                      </a:pPr>
                      <a:r>
                        <a:rPr lang="en" sz="1100"/>
                        <a:t>Colorless</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c gridSpan="4">
                  <a:txBody>
                    <a:bodyPr/>
                    <a:lstStyle/>
                    <a:p>
                      <a:pPr indent="0" lvl="0" marL="0" rtl="0" algn="ctr">
                        <a:spcBef>
                          <a:spcPts val="0"/>
                        </a:spcBef>
                        <a:spcAft>
                          <a:spcPts val="0"/>
                        </a:spcAft>
                        <a:buNone/>
                      </a:pPr>
                      <a:r>
                        <a:rPr lang="en" sz="1100"/>
                        <a:t>Near Colorless</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c hMerge="1"/>
              </a:tr>
            </a:tbl>
          </a:graphicData>
        </a:graphic>
      </p:graphicFrame>
      <p:graphicFrame>
        <p:nvGraphicFramePr>
          <p:cNvPr id="91" name="Google Shape;91;p17"/>
          <p:cNvGraphicFramePr/>
          <p:nvPr/>
        </p:nvGraphicFramePr>
        <p:xfrm>
          <a:off x="1262300" y="3608700"/>
          <a:ext cx="3000000" cy="3000000"/>
        </p:xfrm>
        <a:graphic>
          <a:graphicData uri="http://schemas.openxmlformats.org/drawingml/2006/table">
            <a:tbl>
              <a:tblPr>
                <a:noFill/>
                <a:tableStyleId>{644A05E6-A876-4C71-AA84-396DABD08C0F}</a:tableStyleId>
              </a:tblPr>
              <a:tblGrid>
                <a:gridCol w="1810825"/>
                <a:gridCol w="1810825"/>
                <a:gridCol w="1810825"/>
                <a:gridCol w="1810825"/>
              </a:tblGrid>
              <a:tr h="6200">
                <a:tc>
                  <a:txBody>
                    <a:bodyPr/>
                    <a:lstStyle/>
                    <a:p>
                      <a:pPr indent="0" lvl="0" marL="0" rtl="0" algn="l">
                        <a:spcBef>
                          <a:spcPts val="0"/>
                        </a:spcBef>
                        <a:spcAft>
                          <a:spcPts val="0"/>
                        </a:spcAft>
                        <a:buNone/>
                      </a:pPr>
                      <a:r>
                        <a:rPr lang="en" sz="1100"/>
                        <a:t>Astor Ideal</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Ideal</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Very </a:t>
                      </a:r>
                      <a:r>
                        <a:rPr lang="en" sz="1100"/>
                        <a:t>Good</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Good</a:t>
                      </a:r>
                      <a:endParaRPr sz="1100"/>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cxnSp>
        <p:nvCxnSpPr>
          <p:cNvPr id="92" name="Google Shape;92;p17"/>
          <p:cNvCxnSpPr/>
          <p:nvPr/>
        </p:nvCxnSpPr>
        <p:spPr>
          <a:xfrm>
            <a:off x="2352563" y="4197525"/>
            <a:ext cx="5286300" cy="20400"/>
          </a:xfrm>
          <a:prstGeom prst="straightConnector1">
            <a:avLst/>
          </a:prstGeom>
          <a:noFill/>
          <a:ln cap="flat" cmpd="sng" w="9525">
            <a:solidFill>
              <a:schemeClr val="dk2"/>
            </a:solidFill>
            <a:prstDash val="solid"/>
            <a:round/>
            <a:headEnd len="med" w="med" type="none"/>
            <a:tailEnd len="med" w="med" type="triangle"/>
          </a:ln>
        </p:spPr>
      </p:cxnSp>
      <p:sp>
        <p:nvSpPr>
          <p:cNvPr id="93" name="Google Shape;93;p17"/>
          <p:cNvSpPr txBox="1"/>
          <p:nvPr/>
        </p:nvSpPr>
        <p:spPr>
          <a:xfrm>
            <a:off x="1352375" y="3968475"/>
            <a:ext cx="10002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good</a:t>
            </a:r>
            <a:endParaRPr b="1">
              <a:latin typeface="Proxima Nova"/>
              <a:ea typeface="Proxima Nova"/>
              <a:cs typeface="Proxima Nova"/>
              <a:sym typeface="Proxima Nova"/>
            </a:endParaRPr>
          </a:p>
        </p:txBody>
      </p:sp>
      <p:graphicFrame>
        <p:nvGraphicFramePr>
          <p:cNvPr id="94" name="Google Shape;94;p17"/>
          <p:cNvGraphicFramePr/>
          <p:nvPr/>
        </p:nvGraphicFramePr>
        <p:xfrm>
          <a:off x="1262300" y="1247350"/>
          <a:ext cx="3000000" cy="3000000"/>
        </p:xfrm>
        <a:graphic>
          <a:graphicData uri="http://schemas.openxmlformats.org/drawingml/2006/table">
            <a:tbl>
              <a:tblPr>
                <a:noFill/>
                <a:tableStyleId>{644A05E6-A876-4C71-AA84-396DABD08C0F}</a:tableStyleId>
              </a:tblPr>
              <a:tblGrid>
                <a:gridCol w="7243300"/>
              </a:tblGrid>
              <a:tr h="381000">
                <a:tc>
                  <a:txBody>
                    <a:bodyPr/>
                    <a:lstStyle/>
                    <a:p>
                      <a:pPr indent="0" lvl="0" marL="0" rtl="0" algn="l">
                        <a:spcBef>
                          <a:spcPts val="0"/>
                        </a:spcBef>
                        <a:spcAft>
                          <a:spcPts val="0"/>
                        </a:spcAft>
                        <a:buNone/>
                      </a:pPr>
                      <a:r>
                        <a:rPr lang="en"/>
                        <a:t>20.45                                                                                                                              0.23</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95" name="Google Shape;95;p17"/>
          <p:cNvSpPr txBox="1"/>
          <p:nvPr/>
        </p:nvSpPr>
        <p:spPr>
          <a:xfrm>
            <a:off x="7998375" y="4011525"/>
            <a:ext cx="10002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bad</a:t>
            </a:r>
            <a:endParaRPr b="1">
              <a:latin typeface="Proxima Nova"/>
              <a:ea typeface="Proxima Nova"/>
              <a:cs typeface="Proxima Nova"/>
              <a:sym typeface="Proxima Nova"/>
            </a:endParaRPr>
          </a:p>
        </p:txBody>
      </p:sp>
      <p:cxnSp>
        <p:nvCxnSpPr>
          <p:cNvPr id="96" name="Google Shape;96;p17"/>
          <p:cNvCxnSpPr/>
          <p:nvPr/>
        </p:nvCxnSpPr>
        <p:spPr>
          <a:xfrm>
            <a:off x="5760225" y="1439900"/>
            <a:ext cx="1710600" cy="0"/>
          </a:xfrm>
          <a:prstGeom prst="straightConnector1">
            <a:avLst/>
          </a:prstGeom>
          <a:noFill/>
          <a:ln cap="flat" cmpd="sng" w="9525">
            <a:solidFill>
              <a:schemeClr val="dk2"/>
            </a:solidFill>
            <a:prstDash val="solid"/>
            <a:round/>
            <a:headEnd len="med" w="med" type="none"/>
            <a:tailEnd len="med" w="med" type="triangle"/>
          </a:ln>
        </p:spPr>
      </p:cxnSp>
      <p:cxnSp>
        <p:nvCxnSpPr>
          <p:cNvPr id="97" name="Google Shape;97;p17"/>
          <p:cNvCxnSpPr/>
          <p:nvPr/>
        </p:nvCxnSpPr>
        <p:spPr>
          <a:xfrm rot="10800000">
            <a:off x="2097350" y="1469525"/>
            <a:ext cx="2003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Scatterplot</a:t>
            </a:r>
            <a:r>
              <a:rPr b="1" lang="en"/>
              <a:t>: </a:t>
            </a:r>
            <a:r>
              <a:rPr lang="en"/>
              <a:t>price vs carat</a:t>
            </a:r>
            <a:endParaRPr/>
          </a:p>
        </p:txBody>
      </p:sp>
      <p:sp>
        <p:nvSpPr>
          <p:cNvPr id="103" name="Google Shape;10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04" name="Google Shape;104;p18"/>
          <p:cNvGraphicFramePr/>
          <p:nvPr/>
        </p:nvGraphicFramePr>
        <p:xfrm>
          <a:off x="311700" y="1177688"/>
          <a:ext cx="3000000" cy="3000000"/>
        </p:xfrm>
        <a:graphic>
          <a:graphicData uri="http://schemas.openxmlformats.org/drawingml/2006/table">
            <a:tbl>
              <a:tblPr>
                <a:noFill/>
                <a:tableStyleId>{644A05E6-A876-4C71-AA84-396DABD08C0F}</a:tableStyleId>
              </a:tblPr>
              <a:tblGrid>
                <a:gridCol w="887425"/>
                <a:gridCol w="887425"/>
                <a:gridCol w="887425"/>
                <a:gridCol w="887425"/>
                <a:gridCol w="887425"/>
              </a:tblGrid>
              <a:tr h="684975">
                <a:tc>
                  <a:txBody>
                    <a:bodyPr/>
                    <a:lstStyle/>
                    <a:p>
                      <a:pPr indent="0" lvl="0" marL="0" rtl="0" algn="ctr">
                        <a:spcBef>
                          <a:spcPts val="0"/>
                        </a:spcBef>
                        <a:spcAft>
                          <a:spcPts val="0"/>
                        </a:spcAft>
                        <a:buNone/>
                      </a:pPr>
                      <a:r>
                        <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Carat</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Color</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Clarity</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Cut</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r>
              <a:tr h="713000">
                <a:tc>
                  <a:txBody>
                    <a:bodyPr/>
                    <a:lstStyle/>
                    <a:p>
                      <a:pPr indent="0" lvl="0" marL="0" rtl="0" algn="ctr">
                        <a:spcBef>
                          <a:spcPts val="0"/>
                        </a:spcBef>
                        <a:spcAft>
                          <a:spcPts val="0"/>
                        </a:spcAft>
                        <a:buNone/>
                      </a:pPr>
                      <a:r>
                        <a:rPr lang="en" sz="1200"/>
                        <a:t>R</a:t>
                      </a:r>
                      <a:r>
                        <a:rPr baseline="30000" lang="en" sz="1200"/>
                        <a:t>2</a:t>
                      </a:r>
                      <a:endParaRPr baseline="30000"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t>0.5649</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0.01207</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0.0009451</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 0.001944</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84975">
                <a:tc>
                  <a:txBody>
                    <a:bodyPr/>
                    <a:lstStyle/>
                    <a:p>
                      <a:pPr indent="0" lvl="0" marL="0" rtl="0" algn="ctr">
                        <a:spcBef>
                          <a:spcPts val="0"/>
                        </a:spcBef>
                        <a:spcAft>
                          <a:spcPts val="0"/>
                        </a:spcAft>
                        <a:buNone/>
                      </a:pPr>
                      <a:r>
                        <a:rPr lang="en" sz="1200"/>
                        <a:t>P-Value</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t>2.2e-16</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2.2e-16</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2.2e-16</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2.2e-16</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pic>
        <p:nvPicPr>
          <p:cNvPr id="105" name="Google Shape;105;p18"/>
          <p:cNvPicPr preferRelativeResize="0"/>
          <p:nvPr/>
        </p:nvPicPr>
        <p:blipFill>
          <a:blip r:embed="rId3">
            <a:alphaModFix/>
          </a:blip>
          <a:stretch>
            <a:fillRect/>
          </a:stretch>
        </p:blipFill>
        <p:spPr>
          <a:xfrm>
            <a:off x="4947375" y="1177713"/>
            <a:ext cx="3884925" cy="3365925"/>
          </a:xfrm>
          <a:prstGeom prst="rect">
            <a:avLst/>
          </a:prstGeom>
          <a:noFill/>
          <a:ln>
            <a:noFill/>
          </a:ln>
        </p:spPr>
      </p:pic>
      <p:sp>
        <p:nvSpPr>
          <p:cNvPr id="106" name="Google Shape;106;p18"/>
          <p:cNvSpPr txBox="1"/>
          <p:nvPr/>
        </p:nvSpPr>
        <p:spPr>
          <a:xfrm>
            <a:off x="1199125" y="1152463"/>
            <a:ext cx="887400" cy="20829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7" name="Google Shape;107;p18"/>
          <p:cNvSpPr txBox="1"/>
          <p:nvPr/>
        </p:nvSpPr>
        <p:spPr>
          <a:xfrm>
            <a:off x="874650" y="3505850"/>
            <a:ext cx="37845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highlight>
                  <a:schemeClr val="lt2"/>
                </a:highlight>
                <a:latin typeface="Proxima Nova"/>
                <a:ea typeface="Proxima Nova"/>
                <a:cs typeface="Proxima Nova"/>
                <a:sym typeface="Proxima Nova"/>
              </a:rPr>
              <a:t>Price = </a:t>
            </a:r>
            <a:r>
              <a:rPr lang="en" sz="2400">
                <a:solidFill>
                  <a:srgbClr val="222222"/>
                </a:solidFill>
                <a:highlight>
                  <a:schemeClr val="lt2"/>
                </a:highlight>
                <a:latin typeface="Proxima Nova"/>
                <a:ea typeface="Proxima Nova"/>
                <a:cs typeface="Proxima Nova"/>
                <a:sym typeface="Proxima Nova"/>
              </a:rPr>
              <a:t>β</a:t>
            </a:r>
            <a:r>
              <a:rPr baseline="-25000" lang="en" sz="2400">
                <a:solidFill>
                  <a:srgbClr val="222222"/>
                </a:solidFill>
                <a:highlight>
                  <a:schemeClr val="lt2"/>
                </a:highlight>
                <a:latin typeface="Proxima Nova"/>
                <a:ea typeface="Proxima Nova"/>
                <a:cs typeface="Proxima Nova"/>
                <a:sym typeface="Proxima Nova"/>
              </a:rPr>
              <a:t>0</a:t>
            </a:r>
            <a:r>
              <a:rPr lang="en" sz="2400">
                <a:solidFill>
                  <a:schemeClr val="dk1"/>
                </a:solidFill>
                <a:highlight>
                  <a:schemeClr val="lt2"/>
                </a:highlight>
                <a:latin typeface="Proxima Nova"/>
                <a:ea typeface="Proxima Nova"/>
                <a:cs typeface="Proxima Nova"/>
                <a:sym typeface="Proxima Nova"/>
              </a:rPr>
              <a:t> + </a:t>
            </a:r>
            <a:r>
              <a:rPr lang="en" sz="2400">
                <a:solidFill>
                  <a:schemeClr val="accent3"/>
                </a:solidFill>
                <a:highlight>
                  <a:schemeClr val="lt2"/>
                </a:highlight>
                <a:latin typeface="Proxima Nova"/>
                <a:ea typeface="Proxima Nova"/>
                <a:cs typeface="Proxima Nova"/>
                <a:sym typeface="Proxima Nova"/>
              </a:rPr>
              <a:t> </a:t>
            </a:r>
            <a:r>
              <a:rPr lang="en" sz="2400">
                <a:solidFill>
                  <a:srgbClr val="222222"/>
                </a:solidFill>
                <a:highlight>
                  <a:schemeClr val="lt2"/>
                </a:highlight>
                <a:latin typeface="Proxima Nova"/>
                <a:ea typeface="Proxima Nova"/>
                <a:cs typeface="Proxima Nova"/>
                <a:sym typeface="Proxima Nova"/>
              </a:rPr>
              <a:t>β</a:t>
            </a:r>
            <a:r>
              <a:rPr baseline="-25000" lang="en" sz="2400">
                <a:solidFill>
                  <a:srgbClr val="222222"/>
                </a:solidFill>
                <a:highlight>
                  <a:schemeClr val="lt2"/>
                </a:highlight>
                <a:latin typeface="Proxima Nova"/>
                <a:ea typeface="Proxima Nova"/>
                <a:cs typeface="Proxima Nova"/>
                <a:sym typeface="Proxima Nova"/>
              </a:rPr>
              <a:t>1</a:t>
            </a:r>
            <a:r>
              <a:rPr lang="en" sz="2400">
                <a:solidFill>
                  <a:schemeClr val="dk1"/>
                </a:solidFill>
                <a:highlight>
                  <a:schemeClr val="lt2"/>
                </a:highlight>
                <a:latin typeface="Proxima Nova"/>
                <a:ea typeface="Proxima Nova"/>
                <a:cs typeface="Proxima Nova"/>
                <a:sym typeface="Proxima Nova"/>
              </a:rPr>
              <a:t>Carat + </a:t>
            </a:r>
            <a:r>
              <a:rPr lang="en" sz="2400">
                <a:highlight>
                  <a:schemeClr val="lt2"/>
                </a:highlight>
              </a:rPr>
              <a:t>ϵ</a:t>
            </a:r>
            <a:endParaRPr sz="2400">
              <a:highlight>
                <a:schemeClr val="lt2"/>
              </a:highlight>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22222"/>
                </a:solidFill>
                <a:highlight>
                  <a:srgbClr val="FFFFFF"/>
                </a:highlight>
                <a:latin typeface="Arial"/>
                <a:ea typeface="Arial"/>
                <a:cs typeface="Arial"/>
                <a:sym typeface="Arial"/>
              </a:rPr>
              <a:t>Transformation</a:t>
            </a:r>
            <a:r>
              <a:rPr lang="en" sz="2400">
                <a:solidFill>
                  <a:srgbClr val="222222"/>
                </a:solidFill>
                <a:highlight>
                  <a:srgbClr val="FFFFFF"/>
                </a:highlight>
                <a:latin typeface="Arial"/>
                <a:ea typeface="Arial"/>
                <a:cs typeface="Arial"/>
                <a:sym typeface="Arial"/>
              </a:rPr>
              <a:t> of Response Variable</a:t>
            </a:r>
            <a:r>
              <a:rPr lang="en"/>
              <a:t> </a:t>
            </a:r>
            <a:endParaRPr/>
          </a:p>
          <a:p>
            <a:pPr indent="0" lvl="0" marL="0" rtl="0" algn="l">
              <a:spcBef>
                <a:spcPts val="0"/>
              </a:spcBef>
              <a:spcAft>
                <a:spcPts val="0"/>
              </a:spcAft>
              <a:buNone/>
            </a:pPr>
            <a:r>
              <a:t/>
            </a:r>
            <a:endParaRPr/>
          </a:p>
        </p:txBody>
      </p:sp>
      <p:sp>
        <p:nvSpPr>
          <p:cNvPr id="113" name="Google Shape;11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14" name="Google Shape;114;p19"/>
          <p:cNvGraphicFramePr/>
          <p:nvPr/>
        </p:nvGraphicFramePr>
        <p:xfrm>
          <a:off x="4819450" y="3100560"/>
          <a:ext cx="3000000" cy="3000000"/>
        </p:xfrm>
        <a:graphic>
          <a:graphicData uri="http://schemas.openxmlformats.org/drawingml/2006/table">
            <a:tbl>
              <a:tblPr>
                <a:noFill/>
                <a:tableStyleId>{644A05E6-A876-4C71-AA84-396DABD08C0F}</a:tableStyleId>
              </a:tblPr>
              <a:tblGrid>
                <a:gridCol w="1097350"/>
                <a:gridCol w="1471400"/>
                <a:gridCol w="1284375"/>
              </a:tblGrid>
              <a:tr h="544925">
                <a:tc>
                  <a:txBody>
                    <a:bodyPr/>
                    <a:lstStyle/>
                    <a:p>
                      <a:pPr indent="0" lvl="0" marL="0" rtl="0" algn="ctr">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t>No transformation</a:t>
                      </a:r>
                      <a:endParaRPr baseline="30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t>Square root on Price</a:t>
                      </a:r>
                      <a:endParaRPr baseline="30000"/>
                    </a:p>
                  </a:txBody>
                  <a:tcPr marT="91425" marB="91425" marR="91425" marL="91425">
                    <a:lnL cap="flat" cmpd="sng" w="19050">
                      <a:solidFill>
                        <a:srgbClr val="000000"/>
                      </a:solidFill>
                      <a:prstDash val="solid"/>
                      <a:round/>
                      <a:headEnd len="sm" w="sm" type="none"/>
                      <a:tailEnd len="sm" w="sm" type="none"/>
                    </a:lnL>
                    <a:solidFill>
                      <a:schemeClr val="lt2"/>
                    </a:solidFill>
                  </a:tcPr>
                </a:tc>
              </a:tr>
              <a:tr h="539675">
                <a:tc>
                  <a:txBody>
                    <a:bodyPr/>
                    <a:lstStyle/>
                    <a:p>
                      <a:pPr indent="0" lvl="0" marL="0" rtl="0" algn="ctr">
                        <a:spcBef>
                          <a:spcPts val="0"/>
                        </a:spcBef>
                        <a:spcAft>
                          <a:spcPts val="0"/>
                        </a:spcAft>
                        <a:buNone/>
                      </a:pPr>
                      <a:r>
                        <a:rPr lang="en"/>
                        <a:t>R</a:t>
                      </a:r>
                      <a:r>
                        <a:rPr baseline="30000" lang="en"/>
                        <a:t>2</a:t>
                      </a:r>
                      <a:endParaRPr baseline="30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t> 0.5649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0.9158</a:t>
                      </a:r>
                      <a:endParaRPr/>
                    </a:p>
                  </a:txBody>
                  <a:tcPr marT="91425" marB="91425" marR="91425" marL="91425">
                    <a:lnL cap="flat" cmpd="sng" w="19050">
                      <a:solidFill>
                        <a:srgbClr val="000000"/>
                      </a:solidFill>
                      <a:prstDash val="solid"/>
                      <a:round/>
                      <a:headEnd len="sm" w="sm" type="none"/>
                      <a:tailEnd len="sm" w="sm" type="none"/>
                    </a:lnL>
                  </a:tcPr>
                </a:tc>
              </a:tr>
            </a:tbl>
          </a:graphicData>
        </a:graphic>
      </p:graphicFrame>
      <p:sp>
        <p:nvSpPr>
          <p:cNvPr id="115" name="Google Shape;115;p19"/>
          <p:cNvSpPr txBox="1"/>
          <p:nvPr/>
        </p:nvSpPr>
        <p:spPr>
          <a:xfrm>
            <a:off x="4863963" y="1725988"/>
            <a:ext cx="37641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chemeClr val="lt2"/>
                </a:highlight>
              </a:rPr>
              <a:t>√</a:t>
            </a:r>
            <a:r>
              <a:rPr lang="en" sz="2400">
                <a:solidFill>
                  <a:schemeClr val="dk1"/>
                </a:solidFill>
                <a:highlight>
                  <a:schemeClr val="lt2"/>
                </a:highlight>
                <a:latin typeface="Proxima Nova"/>
                <a:ea typeface="Proxima Nova"/>
                <a:cs typeface="Proxima Nova"/>
                <a:sym typeface="Proxima Nova"/>
              </a:rPr>
              <a:t>Price = </a:t>
            </a:r>
            <a:r>
              <a:rPr lang="en" sz="2400">
                <a:solidFill>
                  <a:srgbClr val="222222"/>
                </a:solidFill>
                <a:highlight>
                  <a:schemeClr val="lt2"/>
                </a:highlight>
                <a:latin typeface="Proxima Nova"/>
                <a:ea typeface="Proxima Nova"/>
                <a:cs typeface="Proxima Nova"/>
                <a:sym typeface="Proxima Nova"/>
              </a:rPr>
              <a:t>β</a:t>
            </a:r>
            <a:r>
              <a:rPr baseline="-25000" lang="en" sz="2400">
                <a:solidFill>
                  <a:srgbClr val="222222"/>
                </a:solidFill>
                <a:highlight>
                  <a:schemeClr val="lt2"/>
                </a:highlight>
                <a:latin typeface="Proxima Nova"/>
                <a:ea typeface="Proxima Nova"/>
                <a:cs typeface="Proxima Nova"/>
                <a:sym typeface="Proxima Nova"/>
              </a:rPr>
              <a:t>0</a:t>
            </a:r>
            <a:r>
              <a:rPr lang="en" sz="2400">
                <a:solidFill>
                  <a:schemeClr val="dk1"/>
                </a:solidFill>
                <a:highlight>
                  <a:schemeClr val="lt2"/>
                </a:highlight>
                <a:latin typeface="Proxima Nova"/>
                <a:ea typeface="Proxima Nova"/>
                <a:cs typeface="Proxima Nova"/>
                <a:sym typeface="Proxima Nova"/>
              </a:rPr>
              <a:t> + </a:t>
            </a:r>
            <a:r>
              <a:rPr lang="en" sz="2400">
                <a:solidFill>
                  <a:schemeClr val="accent3"/>
                </a:solidFill>
                <a:highlight>
                  <a:schemeClr val="lt2"/>
                </a:highlight>
                <a:latin typeface="Proxima Nova"/>
                <a:ea typeface="Proxima Nova"/>
                <a:cs typeface="Proxima Nova"/>
                <a:sym typeface="Proxima Nova"/>
              </a:rPr>
              <a:t> </a:t>
            </a:r>
            <a:r>
              <a:rPr lang="en" sz="2400">
                <a:solidFill>
                  <a:srgbClr val="222222"/>
                </a:solidFill>
                <a:highlight>
                  <a:schemeClr val="lt2"/>
                </a:highlight>
                <a:latin typeface="Proxima Nova"/>
                <a:ea typeface="Proxima Nova"/>
                <a:cs typeface="Proxima Nova"/>
                <a:sym typeface="Proxima Nova"/>
              </a:rPr>
              <a:t>β</a:t>
            </a:r>
            <a:r>
              <a:rPr baseline="-25000" lang="en" sz="2400">
                <a:solidFill>
                  <a:srgbClr val="222222"/>
                </a:solidFill>
                <a:highlight>
                  <a:schemeClr val="lt2"/>
                </a:highlight>
                <a:latin typeface="Proxima Nova"/>
                <a:ea typeface="Proxima Nova"/>
                <a:cs typeface="Proxima Nova"/>
                <a:sym typeface="Proxima Nova"/>
              </a:rPr>
              <a:t>1</a:t>
            </a:r>
            <a:r>
              <a:rPr lang="en" sz="2400">
                <a:solidFill>
                  <a:schemeClr val="dk1"/>
                </a:solidFill>
                <a:highlight>
                  <a:schemeClr val="lt2"/>
                </a:highlight>
                <a:latin typeface="Proxima Nova"/>
                <a:ea typeface="Proxima Nova"/>
                <a:cs typeface="Proxima Nova"/>
                <a:sym typeface="Proxima Nova"/>
              </a:rPr>
              <a:t>Carat + </a:t>
            </a:r>
            <a:r>
              <a:rPr lang="en" sz="2400">
                <a:highlight>
                  <a:schemeClr val="lt2"/>
                </a:highlight>
              </a:rPr>
              <a:t>ϵ</a:t>
            </a:r>
            <a:r>
              <a:rPr lang="en" sz="2000">
                <a:solidFill>
                  <a:schemeClr val="dk1"/>
                </a:solidFill>
                <a:highlight>
                  <a:schemeClr val="lt2"/>
                </a:highlight>
                <a:latin typeface="Proxima Nova"/>
                <a:ea typeface="Proxima Nova"/>
                <a:cs typeface="Proxima Nova"/>
                <a:sym typeface="Proxima Nova"/>
              </a:rPr>
              <a:t> </a:t>
            </a:r>
            <a:endParaRPr sz="2000">
              <a:highlight>
                <a:schemeClr val="lt2"/>
              </a:highlight>
              <a:latin typeface="Proxima Nova"/>
              <a:ea typeface="Proxima Nova"/>
              <a:cs typeface="Proxima Nova"/>
              <a:sym typeface="Proxima Nova"/>
            </a:endParaRPr>
          </a:p>
        </p:txBody>
      </p:sp>
      <p:sp>
        <p:nvSpPr>
          <p:cNvPr id="116" name="Google Shape;116;p19"/>
          <p:cNvSpPr txBox="1"/>
          <p:nvPr/>
        </p:nvSpPr>
        <p:spPr>
          <a:xfrm flipH="1">
            <a:off x="7388275" y="3100550"/>
            <a:ext cx="1284300" cy="11415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17" name="Google Shape;117;p19"/>
          <p:cNvPicPr preferRelativeResize="0"/>
          <p:nvPr/>
        </p:nvPicPr>
        <p:blipFill>
          <a:blip r:embed="rId3">
            <a:alphaModFix/>
          </a:blip>
          <a:stretch>
            <a:fillRect/>
          </a:stretch>
        </p:blipFill>
        <p:spPr>
          <a:xfrm>
            <a:off x="311700" y="1152475"/>
            <a:ext cx="4141669" cy="3416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Assumption check</a:t>
            </a:r>
            <a:r>
              <a:rPr lang="en"/>
              <a:t> for transformed model</a:t>
            </a:r>
            <a:endParaRPr/>
          </a:p>
        </p:txBody>
      </p:sp>
      <p:sp>
        <p:nvSpPr>
          <p:cNvPr id="123" name="Google Shape;12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0"/>
          <p:cNvPicPr preferRelativeResize="0"/>
          <p:nvPr/>
        </p:nvPicPr>
        <p:blipFill>
          <a:blip r:embed="rId3">
            <a:alphaModFix/>
          </a:blip>
          <a:stretch>
            <a:fillRect/>
          </a:stretch>
        </p:blipFill>
        <p:spPr>
          <a:xfrm>
            <a:off x="171425" y="1152475"/>
            <a:ext cx="2680875" cy="3416400"/>
          </a:xfrm>
          <a:prstGeom prst="rect">
            <a:avLst/>
          </a:prstGeom>
          <a:noFill/>
          <a:ln>
            <a:noFill/>
          </a:ln>
        </p:spPr>
      </p:pic>
      <p:pic>
        <p:nvPicPr>
          <p:cNvPr id="125" name="Google Shape;125;p20"/>
          <p:cNvPicPr preferRelativeResize="0"/>
          <p:nvPr/>
        </p:nvPicPr>
        <p:blipFill>
          <a:blip r:embed="rId4">
            <a:alphaModFix/>
          </a:blip>
          <a:stretch>
            <a:fillRect/>
          </a:stretch>
        </p:blipFill>
        <p:spPr>
          <a:xfrm>
            <a:off x="6160500" y="1017725"/>
            <a:ext cx="2823750" cy="3551126"/>
          </a:xfrm>
          <a:prstGeom prst="rect">
            <a:avLst/>
          </a:prstGeom>
          <a:noFill/>
          <a:ln>
            <a:noFill/>
          </a:ln>
        </p:spPr>
      </p:pic>
      <p:pic>
        <p:nvPicPr>
          <p:cNvPr id="126" name="Google Shape;126;p20"/>
          <p:cNvPicPr preferRelativeResize="0"/>
          <p:nvPr/>
        </p:nvPicPr>
        <p:blipFill>
          <a:blip r:embed="rId5">
            <a:alphaModFix/>
          </a:blip>
          <a:stretch>
            <a:fillRect/>
          </a:stretch>
        </p:blipFill>
        <p:spPr>
          <a:xfrm>
            <a:off x="2936040" y="1138175"/>
            <a:ext cx="3038110" cy="3444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BoxCox Procedure</a:t>
            </a:r>
            <a:r>
              <a:rPr lang="en"/>
              <a:t> </a:t>
            </a:r>
            <a:endParaRPr/>
          </a:p>
        </p:txBody>
      </p:sp>
      <p:sp>
        <p:nvSpPr>
          <p:cNvPr id="132" name="Google Shape;132;p21"/>
          <p:cNvSpPr txBox="1"/>
          <p:nvPr>
            <p:ph idx="1" type="body"/>
          </p:nvPr>
        </p:nvSpPr>
        <p:spPr>
          <a:xfrm>
            <a:off x="311700" y="1152475"/>
            <a:ext cx="8520600" cy="362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33" name="Google Shape;133;p21"/>
          <p:cNvGraphicFramePr/>
          <p:nvPr/>
        </p:nvGraphicFramePr>
        <p:xfrm>
          <a:off x="1034388" y="3348550"/>
          <a:ext cx="3000000" cy="3000000"/>
        </p:xfrm>
        <a:graphic>
          <a:graphicData uri="http://schemas.openxmlformats.org/drawingml/2006/table">
            <a:tbl>
              <a:tblPr>
                <a:noFill/>
                <a:tableStyleId>{644A05E6-A876-4C71-AA84-396DABD08C0F}</a:tableStyleId>
              </a:tblPr>
              <a:tblGrid>
                <a:gridCol w="1015200"/>
                <a:gridCol w="1015200"/>
              </a:tblGrid>
              <a:tr h="260250">
                <a:tc>
                  <a:txBody>
                    <a:bodyPr/>
                    <a:lstStyle/>
                    <a:p>
                      <a:pPr indent="0" lvl="0" marL="0" rtl="0" algn="ctr">
                        <a:spcBef>
                          <a:spcPts val="0"/>
                        </a:spcBef>
                        <a:spcAft>
                          <a:spcPts val="0"/>
                        </a:spcAft>
                        <a:buNone/>
                      </a:pPr>
                      <a:r>
                        <a:rPr lang="en"/>
                        <a:t>Lambda</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t>R</a:t>
                      </a:r>
                      <a:r>
                        <a:rPr baseline="30000" lang="en"/>
                        <a:t>2</a:t>
                      </a:r>
                      <a:endParaRPr baseline="30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2"/>
                    </a:solidFill>
                  </a:tcPr>
                </a:tc>
              </a:tr>
              <a:tr h="260250">
                <a:tc>
                  <a:txBody>
                    <a:bodyPr/>
                    <a:lstStyle/>
                    <a:p>
                      <a:pPr indent="0" lvl="0" marL="0" rtl="0" algn="ctr">
                        <a:spcBef>
                          <a:spcPts val="0"/>
                        </a:spcBef>
                        <a:spcAft>
                          <a:spcPts val="0"/>
                        </a:spcAft>
                        <a:buNone/>
                      </a:pPr>
                      <a:r>
                        <a:rPr lang="en"/>
                        <a:t>0.343434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0.897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pic>
        <p:nvPicPr>
          <p:cNvPr id="134" name="Google Shape;134;p21"/>
          <p:cNvPicPr preferRelativeResize="0"/>
          <p:nvPr/>
        </p:nvPicPr>
        <p:blipFill>
          <a:blip r:embed="rId3">
            <a:alphaModFix/>
          </a:blip>
          <a:stretch>
            <a:fillRect/>
          </a:stretch>
        </p:blipFill>
        <p:spPr>
          <a:xfrm>
            <a:off x="4503171" y="1152471"/>
            <a:ext cx="4329131" cy="3416400"/>
          </a:xfrm>
          <a:prstGeom prst="rect">
            <a:avLst/>
          </a:prstGeom>
          <a:noFill/>
          <a:ln>
            <a:noFill/>
          </a:ln>
        </p:spPr>
      </p:pic>
      <p:pic>
        <p:nvPicPr>
          <p:cNvPr id="135" name="Google Shape;135;p21"/>
          <p:cNvPicPr preferRelativeResize="0"/>
          <p:nvPr/>
        </p:nvPicPr>
        <p:blipFill>
          <a:blip r:embed="rId4">
            <a:alphaModFix/>
          </a:blip>
          <a:stretch>
            <a:fillRect/>
          </a:stretch>
        </p:blipFill>
        <p:spPr>
          <a:xfrm>
            <a:off x="311700" y="1017725"/>
            <a:ext cx="3475776" cy="2330824"/>
          </a:xfrm>
          <a:prstGeom prst="rect">
            <a:avLst/>
          </a:prstGeom>
          <a:noFill/>
          <a:ln>
            <a:noFill/>
          </a:ln>
        </p:spPr>
      </p:pic>
      <p:sp>
        <p:nvSpPr>
          <p:cNvPr id="136" name="Google Shape;136;p21"/>
          <p:cNvSpPr txBox="1"/>
          <p:nvPr/>
        </p:nvSpPr>
        <p:spPr>
          <a:xfrm>
            <a:off x="480775" y="4186625"/>
            <a:ext cx="35559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highlight>
                  <a:schemeClr val="lt2"/>
                </a:highlight>
                <a:latin typeface="Proxima Nova"/>
                <a:ea typeface="Proxima Nova"/>
                <a:cs typeface="Proxima Nova"/>
                <a:sym typeface="Proxima Nova"/>
              </a:rPr>
              <a:t>Price</a:t>
            </a:r>
            <a:r>
              <a:rPr baseline="30000" lang="en" sz="2400">
                <a:solidFill>
                  <a:schemeClr val="dk1"/>
                </a:solidFill>
                <a:highlight>
                  <a:schemeClr val="lt2"/>
                </a:highlight>
                <a:latin typeface="Proxima Nova"/>
                <a:ea typeface="Proxima Nova"/>
                <a:cs typeface="Proxima Nova"/>
                <a:sym typeface="Proxima Nova"/>
              </a:rPr>
              <a:t>λ</a:t>
            </a:r>
            <a:r>
              <a:rPr lang="en" sz="2400">
                <a:solidFill>
                  <a:schemeClr val="dk1"/>
                </a:solidFill>
                <a:highlight>
                  <a:schemeClr val="lt2"/>
                </a:highlight>
                <a:latin typeface="Proxima Nova"/>
                <a:ea typeface="Proxima Nova"/>
                <a:cs typeface="Proxima Nova"/>
                <a:sym typeface="Proxima Nova"/>
              </a:rPr>
              <a:t> = </a:t>
            </a:r>
            <a:r>
              <a:rPr lang="en" sz="2400">
                <a:solidFill>
                  <a:srgbClr val="222222"/>
                </a:solidFill>
                <a:highlight>
                  <a:schemeClr val="lt2"/>
                </a:highlight>
                <a:latin typeface="Proxima Nova"/>
                <a:ea typeface="Proxima Nova"/>
                <a:cs typeface="Proxima Nova"/>
                <a:sym typeface="Proxima Nova"/>
              </a:rPr>
              <a:t>β</a:t>
            </a:r>
            <a:r>
              <a:rPr baseline="-25000" lang="en" sz="2400">
                <a:solidFill>
                  <a:srgbClr val="222222"/>
                </a:solidFill>
                <a:highlight>
                  <a:schemeClr val="lt2"/>
                </a:highlight>
                <a:latin typeface="Proxima Nova"/>
                <a:ea typeface="Proxima Nova"/>
                <a:cs typeface="Proxima Nova"/>
                <a:sym typeface="Proxima Nova"/>
              </a:rPr>
              <a:t>0</a:t>
            </a:r>
            <a:r>
              <a:rPr lang="en" sz="2400">
                <a:solidFill>
                  <a:schemeClr val="dk1"/>
                </a:solidFill>
                <a:highlight>
                  <a:schemeClr val="lt2"/>
                </a:highlight>
                <a:latin typeface="Proxima Nova"/>
                <a:ea typeface="Proxima Nova"/>
                <a:cs typeface="Proxima Nova"/>
                <a:sym typeface="Proxima Nova"/>
              </a:rPr>
              <a:t> + </a:t>
            </a:r>
            <a:r>
              <a:rPr lang="en" sz="2400">
                <a:solidFill>
                  <a:schemeClr val="accent3"/>
                </a:solidFill>
                <a:highlight>
                  <a:schemeClr val="lt2"/>
                </a:highlight>
                <a:latin typeface="Proxima Nova"/>
                <a:ea typeface="Proxima Nova"/>
                <a:cs typeface="Proxima Nova"/>
                <a:sym typeface="Proxima Nova"/>
              </a:rPr>
              <a:t> </a:t>
            </a:r>
            <a:r>
              <a:rPr lang="en" sz="2400">
                <a:solidFill>
                  <a:srgbClr val="222222"/>
                </a:solidFill>
                <a:highlight>
                  <a:schemeClr val="lt2"/>
                </a:highlight>
                <a:latin typeface="Proxima Nova"/>
                <a:ea typeface="Proxima Nova"/>
                <a:cs typeface="Proxima Nova"/>
                <a:sym typeface="Proxima Nova"/>
              </a:rPr>
              <a:t>β</a:t>
            </a:r>
            <a:r>
              <a:rPr baseline="-25000" lang="en" sz="2400">
                <a:solidFill>
                  <a:srgbClr val="222222"/>
                </a:solidFill>
                <a:highlight>
                  <a:schemeClr val="lt2"/>
                </a:highlight>
                <a:latin typeface="Proxima Nova"/>
                <a:ea typeface="Proxima Nova"/>
                <a:cs typeface="Proxima Nova"/>
                <a:sym typeface="Proxima Nova"/>
              </a:rPr>
              <a:t>1</a:t>
            </a:r>
            <a:r>
              <a:rPr lang="en" sz="2400">
                <a:solidFill>
                  <a:schemeClr val="dk1"/>
                </a:solidFill>
                <a:highlight>
                  <a:schemeClr val="lt2"/>
                </a:highlight>
                <a:latin typeface="Proxima Nova"/>
                <a:ea typeface="Proxima Nova"/>
                <a:cs typeface="Proxima Nova"/>
                <a:sym typeface="Proxima Nova"/>
              </a:rPr>
              <a:t>Carat + </a:t>
            </a:r>
            <a:r>
              <a:rPr lang="en" sz="2400">
                <a:highlight>
                  <a:schemeClr val="lt2"/>
                </a:highlight>
              </a:rPr>
              <a:t>ϵ</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